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1862286792" r:id="rId5"/>
    <p:sldId id="1862286793" r:id="rId6"/>
    <p:sldId id="1862286794" r:id="rId7"/>
    <p:sldId id="1862286934" r:id="rId8"/>
    <p:sldId id="1862286933" r:id="rId9"/>
    <p:sldId id="1862286931" r:id="rId10"/>
    <p:sldId id="1862286723" r:id="rId11"/>
    <p:sldId id="1862286930" r:id="rId12"/>
    <p:sldId id="1862286724" r:id="rId13"/>
    <p:sldId id="1862286774" r:id="rId14"/>
    <p:sldId id="1862286769" r:id="rId15"/>
    <p:sldId id="1862286926" r:id="rId16"/>
    <p:sldId id="1862286844" r:id="rId17"/>
    <p:sldId id="1862286925" r:id="rId18"/>
    <p:sldId id="1862286840" r:id="rId19"/>
    <p:sldId id="1168" r:id="rId20"/>
    <p:sldId id="186228686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89BB3-FF67-488B-B2EE-6B30AC42CF2D}" v="1" dt="2023-09-12T13:53:47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7" y="-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Götz" userId="a20a5dda-2382-4b42-9106-31635e1bca04" providerId="ADAL" clId="{5B289BB3-FF67-488B-B2EE-6B30AC42CF2D}"/>
    <pc:docChg chg="custSel addSld delSld modSld">
      <pc:chgData name="Niels Götz" userId="a20a5dda-2382-4b42-9106-31635e1bca04" providerId="ADAL" clId="{5B289BB3-FF67-488B-B2EE-6B30AC42CF2D}" dt="2023-09-12T13:53:50.017" v="4" actId="478"/>
      <pc:docMkLst>
        <pc:docMk/>
      </pc:docMkLst>
      <pc:sldChg chg="del">
        <pc:chgData name="Niels Götz" userId="a20a5dda-2382-4b42-9106-31635e1bca04" providerId="ADAL" clId="{5B289BB3-FF67-488B-B2EE-6B30AC42CF2D}" dt="2023-09-12T13:52:48.336" v="0" actId="47"/>
        <pc:sldMkLst>
          <pc:docMk/>
          <pc:sldMk cId="2555669596" sldId="792"/>
        </pc:sldMkLst>
      </pc:sldChg>
      <pc:sldChg chg="addSp delSp modSp new mod">
        <pc:chgData name="Niels Götz" userId="a20a5dda-2382-4b42-9106-31635e1bca04" providerId="ADAL" clId="{5B289BB3-FF67-488B-B2EE-6B30AC42CF2D}" dt="2023-09-12T13:53:50.017" v="4" actId="478"/>
        <pc:sldMkLst>
          <pc:docMk/>
          <pc:sldMk cId="398072190" sldId="1862286934"/>
        </pc:sldMkLst>
        <pc:spChg chg="del">
          <ac:chgData name="Niels Götz" userId="a20a5dda-2382-4b42-9106-31635e1bca04" providerId="ADAL" clId="{5B289BB3-FF67-488B-B2EE-6B30AC42CF2D}" dt="2023-09-12T13:53:33.189" v="2" actId="478"/>
          <ac:spMkLst>
            <pc:docMk/>
            <pc:sldMk cId="398072190" sldId="1862286934"/>
            <ac:spMk id="2" creationId="{8925050B-F420-9C43-D907-B7AB977C8C3E}"/>
          </ac:spMkLst>
        </pc:spChg>
        <pc:picChg chg="add del mod">
          <ac:chgData name="Niels Götz" userId="a20a5dda-2382-4b42-9106-31635e1bca04" providerId="ADAL" clId="{5B289BB3-FF67-488B-B2EE-6B30AC42CF2D}" dt="2023-09-12T13:53:50.017" v="4" actId="478"/>
          <ac:picMkLst>
            <pc:docMk/>
            <pc:sldMk cId="398072190" sldId="1862286934"/>
            <ac:picMk id="4" creationId="{A6BE5AA3-A6CD-772D-D3C9-41E67F69CD9B}"/>
          </ac:picMkLst>
        </pc:picChg>
      </pc:sldChg>
      <pc:sldMasterChg chg="delSldLayout">
        <pc:chgData name="Niels Götz" userId="a20a5dda-2382-4b42-9106-31635e1bca04" providerId="ADAL" clId="{5B289BB3-FF67-488B-B2EE-6B30AC42CF2D}" dt="2023-09-12T13:52:48.336" v="0" actId="47"/>
        <pc:sldMasterMkLst>
          <pc:docMk/>
          <pc:sldMasterMk cId="3348597301" sldId="2147483660"/>
        </pc:sldMasterMkLst>
        <pc:sldLayoutChg chg="del">
          <pc:chgData name="Niels Götz" userId="a20a5dda-2382-4b42-9106-31635e1bca04" providerId="ADAL" clId="{5B289BB3-FF67-488B-B2EE-6B30AC42CF2D}" dt="2023-09-12T13:52:48.336" v="0" actId="47"/>
          <pc:sldLayoutMkLst>
            <pc:docMk/>
            <pc:sldMasterMk cId="3348597301" sldId="2147483660"/>
            <pc:sldLayoutMk cId="2288272698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FD016-71EB-4E2A-84B7-C1450293ECCC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0499C-E77C-4044-B785-AA6243EBB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98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41245-4068-D143-A9F3-096CD8CFA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03201" y="106363"/>
            <a:ext cx="10290629" cy="2387600"/>
          </a:xfrm>
          <a:prstGeom prst="rect">
            <a:avLst/>
          </a:prstGeom>
        </p:spPr>
        <p:txBody>
          <a:bodyPr anchor="b"/>
          <a:lstStyle>
            <a:lvl1pPr algn="l">
              <a:defRPr sz="9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327BFB-45C6-724E-A3FE-5DD471F8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27314" y="2541134"/>
            <a:ext cx="9144000" cy="6520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06BE148-E2CA-144B-B795-748402838E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5907314" cy="3189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72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711EE-3A80-CC49-9447-365C9AF85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3719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36E7C-43DB-3C4D-9385-2B32A2B7E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012" y="698325"/>
            <a:ext cx="468761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33D12B-8CEE-B340-9565-3E8A71868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7034" y="2427890"/>
            <a:ext cx="4711591" cy="3441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51BB15E-11D8-6748-A6D4-AFFC088FE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375" y="698325"/>
            <a:ext cx="6614625" cy="51706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57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rij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42820-A762-B74A-AC87-3A6DA4AB9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4BCF26-5CC3-4742-8C60-DB9899F73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41245-4068-D143-A9F3-096CD8CFA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03201" y="106363"/>
            <a:ext cx="10290629" cy="2387600"/>
          </a:xfrm>
          <a:prstGeom prst="rect">
            <a:avLst/>
          </a:prstGeom>
        </p:spPr>
        <p:txBody>
          <a:bodyPr anchor="b"/>
          <a:lstStyle>
            <a:lvl1pPr algn="l">
              <a:defRPr sz="9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327BFB-45C6-724E-A3FE-5DD471F8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27314" y="2541134"/>
            <a:ext cx="9144000" cy="6520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06BE148-E2CA-144B-B795-748402838E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5907314" cy="31892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3892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711EE-3A80-CC49-9447-365C9AF85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45978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9A213-8F3B-5049-A511-E8F08AAA7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58261" y="-16241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968A3BA-5E17-E14D-AAF2-F6FC3A8DB0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1363662"/>
            <a:ext cx="11792000" cy="533233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59332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(M)">
  <p:cSld name="Beeld (M)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378824" y="373609"/>
            <a:ext cx="1144170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378824" y="1706400"/>
            <a:ext cx="5717176" cy="4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>
            <a:spLocks noGrp="1"/>
          </p:cNvSpPr>
          <p:nvPr>
            <p:ph type="pic" idx="2"/>
          </p:nvPr>
        </p:nvSpPr>
        <p:spPr>
          <a:xfrm>
            <a:off x="6096000" y="1706399"/>
            <a:ext cx="6096000" cy="44604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735291" y="6318563"/>
            <a:ext cx="1611983" cy="3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2535810" y="6329995"/>
            <a:ext cx="8389856" cy="3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378824" y="6318563"/>
            <a:ext cx="356467" cy="3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35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object">
  <p:cSld name="Titel en 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378824" y="1705521"/>
            <a:ext cx="11441702" cy="446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735291" y="6318563"/>
            <a:ext cx="1611983" cy="3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2535810" y="6329995"/>
            <a:ext cx="8389856" cy="3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378824" y="6318563"/>
            <a:ext cx="356467" cy="3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378824" y="373609"/>
            <a:ext cx="11441702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204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ov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 noSelect="1"/>
          </p:cNvSpPr>
          <p:nvPr>
            <p:ph type="pic" sz="quarter" idx="10" hasCustomPrompt="1"/>
          </p:nvPr>
        </p:nvSpPr>
        <p:spPr bwMode="gray">
          <a:xfrm>
            <a:off x="241231" y="233946"/>
            <a:ext cx="11953556" cy="63885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46900" y="1090116"/>
            <a:ext cx="4896637" cy="989771"/>
          </a:xfrm>
        </p:spPr>
        <p:txBody>
          <a:bodyPr anchor="b"/>
          <a:lstStyle/>
          <a:p>
            <a:r>
              <a:rPr lang="nl-NL" noProof="1"/>
              <a:t>[Titel]</a:t>
            </a:r>
          </a:p>
        </p:txBody>
      </p:sp>
      <p:sp>
        <p:nvSpPr>
          <p:cNvPr id="8" name="Tijdelijke aanduiding voor tekst 7"/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640884" y="2584201"/>
            <a:ext cx="4896637" cy="29513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60368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tatement of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9A030-D7B2-4EE6-ADE9-8801BB1E6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1709738"/>
            <a:ext cx="1149531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84D567-2759-47D0-8BA3-867C7D34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823" y="4589463"/>
            <a:ext cx="11495314" cy="128882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6D2D26A5-C781-4635-8A37-C1179700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FC3-C8FB-4EA7-9DBC-79EFCF6666A1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661F900D-F490-4A95-ACFA-17F14DA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3E0F9E77-EBF2-4E6C-9DB6-F63E7926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3A97-B24B-4C90-AE15-6070E22C4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47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9A213-8F3B-5049-A511-E8F08AAA7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58261" y="-16241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968A3BA-5E17-E14D-AAF2-F6FC3A8DB0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1363662"/>
            <a:ext cx="11792000" cy="5332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56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e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B546-5EE3-4F68-BEEE-8ADFAA58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0BE93-317F-4926-BE22-2A62AA25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4" y="1706400"/>
            <a:ext cx="5717176" cy="4460400"/>
          </a:xfrm>
        </p:spPr>
        <p:txBody>
          <a:bodyPr r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B853F06-8D03-4D66-A768-7BF37DE1C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06399"/>
            <a:ext cx="6096000" cy="4460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AB6D65-5D93-4441-88EE-E229D898A2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D66B91-7655-4AB1-B888-178D21280BA1}" type="datetime1">
              <a:rPr lang="nl-NL" smtClean="0"/>
              <a:t>12-9-2023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742D9F-90DA-40D1-874B-4B68A2A6C2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Voeg voettekst in via menu--&gt;invoegen--&gt;voettekst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273A10-5D9D-45E3-84D9-9AFB81A229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11DB8C-FF2A-425B-AC11-1EB1F2DC999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760" y="945290"/>
            <a:ext cx="10972800" cy="1143000"/>
          </a:xfrm>
        </p:spPr>
        <p:txBody>
          <a:bodyPr>
            <a:normAutofit/>
          </a:bodyPr>
          <a:lstStyle>
            <a:lvl1pPr algn="l">
              <a:defRPr lang="nl-NL" sz="4400" kern="1200" dirty="0">
                <a:solidFill>
                  <a:srgbClr val="00215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132857"/>
            <a:ext cx="10972800" cy="399330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072331" y="638133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nl-NL" sz="1200" kern="1200" smtClean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5CB4ECF-E2B5-4365-AB3F-C12D80E8648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72390"/>
            <a:ext cx="3847653" cy="81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03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7">
            <a:extLst>
              <a:ext uri="{FF2B5EF4-FFF2-40B4-BE49-F238E27FC236}">
                <a16:creationId xmlns:a16="http://schemas.microsoft.com/office/drawing/2014/main" id="{1FAB7FC6-B469-F465-3200-D3276BC637B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3429000"/>
            <a:ext cx="5907316" cy="318929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3554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0972F-AA68-0646-B7EE-BBDEE88A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45" y="1450246"/>
            <a:ext cx="6456456" cy="2852737"/>
          </a:xfrm>
          <a:prstGeom prst="rect">
            <a:avLst/>
          </a:prstGeom>
        </p:spPr>
        <p:txBody>
          <a:bodyPr anchor="b"/>
          <a:lstStyle>
            <a:lvl1pPr algn="ctr">
              <a:defRPr lang="nl-NL" sz="4000" i="1" smtClean="0">
                <a:solidFill>
                  <a:srgbClr val="FDC94D"/>
                </a:solidFill>
                <a:effectLst/>
              </a:defRPr>
            </a:lvl1pPr>
          </a:lstStyle>
          <a:p>
            <a:r>
              <a:rPr lang="nl-NL" i="1">
                <a:solidFill>
                  <a:srgbClr val="FDC84D"/>
                </a:solidFill>
                <a:effectLst/>
                <a:latin typeface="TheSans" panose="02000503050000020004" pitchFamily="2" charset="0"/>
              </a:rPr>
              <a:t>Waar we ons voedsel nu nog uit alle uithoeken van de wereld halen, zullen we dat  in de toekomst steeds meer lokaal gaan produceren.</a:t>
            </a:r>
            <a:endParaRPr lang="nl-NL">
              <a:solidFill>
                <a:srgbClr val="FDC84D"/>
              </a:solidFill>
              <a:effectLst/>
              <a:latin typeface="TheSans" panose="02000503050000020004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CAB72C-7AD4-A34E-A448-E682B4D25D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9078" y="4589463"/>
            <a:ext cx="6298372" cy="478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voornaam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5D5C99-2FF2-D649-9E0B-8FF3F039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98" y="423866"/>
            <a:ext cx="637347" cy="4780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41CBA7-EC04-6141-B564-C5E440E4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303064" y="3968213"/>
            <a:ext cx="637347" cy="478010"/>
          </a:xfrm>
          <a:prstGeom prst="rect">
            <a:avLst/>
          </a:prstGeom>
        </p:spPr>
      </p:pic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9E5528BD-10C0-3040-90D6-BC8A9204D9A8}"/>
              </a:ext>
            </a:extLst>
          </p:cNvPr>
          <p:cNvSpPr/>
          <p:nvPr/>
        </p:nvSpPr>
        <p:spPr>
          <a:xfrm rot="18937121">
            <a:off x="-792088" y="3155270"/>
            <a:ext cx="1584176" cy="1584176"/>
          </a:xfrm>
          <a:prstGeom prst="roundRect">
            <a:avLst/>
          </a:prstGeom>
          <a:solidFill>
            <a:srgbClr val="084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B3D67DD9-61E5-E845-99F4-1887FF7DE6E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07974" y="5168748"/>
            <a:ext cx="6539476" cy="478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achternaam 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55892B5-4155-384B-9466-7B8D0546F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45489" y="1574646"/>
            <a:ext cx="2335834" cy="260393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88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kverdelin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646-7DDC-4F4D-B29C-21D49D629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552558-3E70-1745-89E7-CADBBED5C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7050" y="1612900"/>
            <a:ext cx="2548150" cy="359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4325BD69-A8AD-B346-A2CE-048265DAD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3450" y="1612900"/>
            <a:ext cx="2548150" cy="359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8236A39D-EC6E-6C4E-B29C-15522733F3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0250" y="1612900"/>
            <a:ext cx="2548150" cy="359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BCD0341-6133-6348-AF8A-DCBB814CA6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7513" y="2146300"/>
            <a:ext cx="2547937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00E12772-6AEA-164B-B867-69F9794239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3913" y="2146300"/>
            <a:ext cx="2547937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id="{38123504-F33F-AE48-828B-136F1826A3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2313" y="2146300"/>
            <a:ext cx="2547937" cy="328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54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en infor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8C7D8-4136-ED43-A378-76B52C131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58262" y="-16241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80B4908-2537-FB4D-9AAF-8C644286FB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886" y="1436914"/>
            <a:ext cx="4586514" cy="50654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7F23EA-BACA-F340-A1C1-2F54832DB3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11738" y="1436688"/>
            <a:ext cx="5345112" cy="506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9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nnisses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F16F9F-6245-F14D-A4CF-B3D1EAD380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59707" y="2211698"/>
            <a:ext cx="5157787" cy="30513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rgbClr val="0845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Titel kennissessie….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2A4E74-4840-C94C-8DEC-FCB696E8E4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08812" y="1141154"/>
            <a:ext cx="4888327" cy="82391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167F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2DC4B7B-5E4B-534C-BFDF-4EE6CAEE37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925" y="2220546"/>
            <a:ext cx="2125663" cy="3070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9CC3AF1-62D6-3549-8502-BCBAE0038E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5400308"/>
            <a:ext cx="2125663" cy="65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Naam spreker 1</a:t>
            </a:r>
          </a:p>
        </p:txBody>
      </p:sp>
      <p:sp>
        <p:nvSpPr>
          <p:cNvPr id="21" name="Tijdelijke aanduiding voor afbeelding 15">
            <a:extLst>
              <a:ext uri="{FF2B5EF4-FFF2-40B4-BE49-F238E27FC236}">
                <a16:creationId xmlns:a16="http://schemas.microsoft.com/office/drawing/2014/main" id="{132FA518-F068-E147-95E2-EC0C29737B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4316" y="2220546"/>
            <a:ext cx="2125663" cy="3070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70FE26BC-79D4-904A-A7A9-742C072AFE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4316" y="5400308"/>
            <a:ext cx="2125663" cy="65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Naam spreker 2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A4E811D-3D67-5B48-ABBF-2B990F31EB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15888" y="-50800"/>
            <a:ext cx="12363451" cy="1562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534E0B-7E64-844A-BF92-7A51B113A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59631" y="-1847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KENNISSESSIE</a:t>
            </a:r>
          </a:p>
        </p:txBody>
      </p:sp>
    </p:spTree>
    <p:extLst>
      <p:ext uri="{BB962C8B-B14F-4D97-AF65-F5344CB8AC3E}">
        <p14:creationId xmlns:p14="http://schemas.microsoft.com/office/powerpoint/2010/main" val="23170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">
            <a:extLst>
              <a:ext uri="{FF2B5EF4-FFF2-40B4-BE49-F238E27FC236}">
                <a16:creationId xmlns:a16="http://schemas.microsoft.com/office/drawing/2014/main" id="{9FDE9096-C698-4D4D-8D7E-F3BE68BCAD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15888" y="-50800"/>
            <a:ext cx="12363451" cy="1562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534E0B-7E64-844A-BF92-7A51B113A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19875" y="-1847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WORKSHOP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F16F9F-6245-F14D-A4CF-B3D1EAD380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59708" y="2227552"/>
            <a:ext cx="5275774" cy="3070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6000" b="1">
                <a:solidFill>
                  <a:srgbClr val="0845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Titel workshop……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2A4E74-4840-C94C-8DEC-FCB696E8E4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98873" y="1188346"/>
            <a:ext cx="4888327" cy="82391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 b="1">
                <a:solidFill>
                  <a:srgbClr val="167F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2DC4B7B-5E4B-534C-BFDF-4EE6CAEE37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925" y="2227552"/>
            <a:ext cx="2125663" cy="3070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29CC3AF1-62D6-3549-8502-BCBAE0038E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5407314"/>
            <a:ext cx="2125663" cy="65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Naam spreker 1</a:t>
            </a:r>
          </a:p>
        </p:txBody>
      </p:sp>
      <p:sp>
        <p:nvSpPr>
          <p:cNvPr id="21" name="Tijdelijke aanduiding voor afbeelding 15">
            <a:extLst>
              <a:ext uri="{FF2B5EF4-FFF2-40B4-BE49-F238E27FC236}">
                <a16:creationId xmlns:a16="http://schemas.microsoft.com/office/drawing/2014/main" id="{132FA518-F068-E147-95E2-EC0C29737B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4316" y="2227552"/>
            <a:ext cx="2125663" cy="3070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70FE26BC-79D4-904A-A7A9-742C072AFE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4316" y="5407314"/>
            <a:ext cx="2125663" cy="65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Naam spreker 2</a:t>
            </a:r>
          </a:p>
        </p:txBody>
      </p:sp>
    </p:spTree>
    <p:extLst>
      <p:ext uri="{BB962C8B-B14F-4D97-AF65-F5344CB8AC3E}">
        <p14:creationId xmlns:p14="http://schemas.microsoft.com/office/powerpoint/2010/main" val="268634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5638F-FE5B-6940-ACA5-964486F8A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6539" y="-1741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D366089-4F41-3A4F-BB2F-E60CF3A1B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75" y="1870075"/>
            <a:ext cx="8142288" cy="358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Titel tabel</a:t>
            </a:r>
          </a:p>
        </p:txBody>
      </p:sp>
      <p:sp>
        <p:nvSpPr>
          <p:cNvPr id="23" name="Tijdelijke aanduiding voor tabel 22">
            <a:extLst>
              <a:ext uri="{FF2B5EF4-FFF2-40B4-BE49-F238E27FC236}">
                <a16:creationId xmlns:a16="http://schemas.microsoft.com/office/drawing/2014/main" id="{DE8CFEF0-8EBE-1B4D-A3D2-BD29952DAB5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73075" y="2319338"/>
            <a:ext cx="8142288" cy="287972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85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7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7DBF3897-A869-D043-9AB9-3F1284210947}"/>
              </a:ext>
            </a:extLst>
          </p:cNvPr>
          <p:cNvSpPr/>
          <p:nvPr/>
        </p:nvSpPr>
        <p:spPr>
          <a:xfrm rot="2758394">
            <a:off x="8209128" y="4015104"/>
            <a:ext cx="5666540" cy="5800977"/>
          </a:xfrm>
          <a:prstGeom prst="roundRect">
            <a:avLst/>
          </a:prstGeom>
          <a:solidFill>
            <a:srgbClr val="FDC94D">
              <a:alpha val="50588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7A7E18B4-5C9D-A84A-9C8C-F80D8E7FBC6B}"/>
              </a:ext>
            </a:extLst>
          </p:cNvPr>
          <p:cNvSpPr/>
          <p:nvPr/>
        </p:nvSpPr>
        <p:spPr>
          <a:xfrm rot="18937121">
            <a:off x="7032104" y="5517232"/>
            <a:ext cx="1584176" cy="1584176"/>
          </a:xfrm>
          <a:prstGeom prst="roundRect">
            <a:avLst/>
          </a:prstGeom>
          <a:solidFill>
            <a:srgbClr val="FDC94D"/>
          </a:solidFill>
          <a:ln>
            <a:solidFill>
              <a:srgbClr val="FDC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BC88A9-D134-3041-A0CB-DC3B034BB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titel 13">
            <a:extLst>
              <a:ext uri="{FF2B5EF4-FFF2-40B4-BE49-F238E27FC236}">
                <a16:creationId xmlns:a16="http://schemas.microsoft.com/office/drawing/2014/main" id="{731A2F42-B64F-B34A-8822-C3A913F1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925" y="-15385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34859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9600" b="1" i="0" kern="1200">
          <a:solidFill>
            <a:srgbClr val="FDC94D"/>
          </a:solidFill>
          <a:latin typeface="TheSans" panose="0200050305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8457A"/>
          </a:solidFill>
          <a:latin typeface="TheSans" panose="02000503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heSans" panose="02000503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heSans" panose="02000503050000020004" pitchFamily="2" charset="0"/>
          <a:ea typeface="+mn-ea"/>
          <a:cs typeface="+mn-cs"/>
        </a:defRPr>
      </a:lvl4pPr>
      <a:lvl5pPr marL="635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b="0" i="0" kern="1200">
          <a:solidFill>
            <a:srgbClr val="FDC94D"/>
          </a:solidFill>
          <a:latin typeface="TheSans" panose="02000503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9E26664-CD4D-C604-15E0-1B14E5EADF7A}"/>
              </a:ext>
            </a:extLst>
          </p:cNvPr>
          <p:cNvSpPr txBox="1"/>
          <p:nvPr/>
        </p:nvSpPr>
        <p:spPr>
          <a:xfrm>
            <a:off x="483278" y="781027"/>
            <a:ext cx="6921753" cy="659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Oorzaken ‘sluiten gordijnen’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Religie/ culturele identiteit (proberen aan vast te houden)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 – incidenteel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Korter durende ziekte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Relatieproblemen/ (naweeën van) scheiding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(buren) ruzie/ (</a:t>
            </a:r>
            <a:r>
              <a:rPr lang="nl-NL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)conflict 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Accu- structureel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Fysieke ziekte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Geestelijke ziekte 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Intergenerationele armoede 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Laaggeletterdheid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Taal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Slechte eerdere ervaringen (met deze overheid, of overheid elders/ dictatuur)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van hier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endParaRPr lang="nl-NL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971EB3F-9142-3F0A-A00B-FE318811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" y="0"/>
            <a:ext cx="12192000" cy="923331"/>
          </a:xfrm>
        </p:spPr>
        <p:txBody>
          <a:bodyPr>
            <a:normAutofit/>
          </a:bodyPr>
          <a:lstStyle/>
          <a:p>
            <a:r>
              <a:rPr lang="en-US" sz="3200" dirty="0" err="1"/>
              <a:t>Moeilijker</a:t>
            </a:r>
            <a:r>
              <a:rPr lang="en-US" sz="3200" dirty="0"/>
              <a:t> </a:t>
            </a:r>
            <a:r>
              <a:rPr lang="en-US" sz="3200" dirty="0" err="1"/>
              <a:t>bereikbare</a:t>
            </a:r>
            <a:r>
              <a:rPr lang="en-US" sz="3200" dirty="0"/>
              <a:t> </a:t>
            </a:r>
            <a:r>
              <a:rPr lang="en-US" sz="3200" dirty="0" err="1"/>
              <a:t>doelgroepen</a:t>
            </a:r>
            <a:endParaRPr lang="nl-NL" sz="3200" dirty="0"/>
          </a:p>
        </p:txBody>
      </p:sp>
      <p:pic>
        <p:nvPicPr>
          <p:cNvPr id="5" name="Afbeelding 4" descr="Afbeelding met overdekt, muur, persoon, kleding&#10;&#10;Automatisch gegenereerde beschrijving">
            <a:extLst>
              <a:ext uri="{FF2B5EF4-FFF2-40B4-BE49-F238E27FC236}">
                <a16:creationId xmlns:a16="http://schemas.microsoft.com/office/drawing/2014/main" id="{7279CAB4-F44A-FCCC-84FA-ECCF0FFDD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27" y="1823432"/>
            <a:ext cx="3211135" cy="3211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482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00994-FDE5-D3E9-8462-4F0A1A59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sz="4800" dirty="0" err="1"/>
              <a:t>Basisbehoeften</a:t>
            </a:r>
            <a:endParaRPr lang="nl-NL" sz="4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6C15ED1-9745-274C-BDA9-07CDFDA4D114}"/>
              </a:ext>
            </a:extLst>
          </p:cNvPr>
          <p:cNvSpPr txBox="1"/>
          <p:nvPr/>
        </p:nvSpPr>
        <p:spPr>
          <a:xfrm>
            <a:off x="494947" y="2001285"/>
            <a:ext cx="49619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Autonomie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Verbinding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Competentie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endParaRPr lang="en-US" sz="2000" dirty="0"/>
          </a:p>
          <a:p>
            <a:r>
              <a:rPr lang="en-US" sz="2000" dirty="0" err="1"/>
              <a:t>Totale</a:t>
            </a:r>
            <a:r>
              <a:rPr lang="en-US" sz="2000" dirty="0"/>
              <a:t> ‘</a:t>
            </a:r>
            <a:r>
              <a:rPr lang="en-US" sz="2000" dirty="0" err="1"/>
              <a:t>geluk</a:t>
            </a:r>
            <a:r>
              <a:rPr lang="en-US" sz="2000" dirty="0"/>
              <a:t>’ =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alledrie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Als </a:t>
            </a:r>
            <a:r>
              <a:rPr lang="en-US" sz="2000" dirty="0" err="1"/>
              <a:t>laag</a:t>
            </a:r>
            <a:r>
              <a:rPr lang="en-US" sz="2000" dirty="0"/>
              <a:t> op </a:t>
            </a:r>
            <a:r>
              <a:rPr lang="en-US" sz="2000" dirty="0" err="1"/>
              <a:t>autonomie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verbinding</a:t>
            </a:r>
            <a:r>
              <a:rPr lang="en-US" sz="2000" dirty="0">
                <a:sym typeface="Wingdings" panose="05000000000000000000" pitchFamily="2" charset="2"/>
              </a:rPr>
              <a:t> + competent </a:t>
            </a:r>
            <a:r>
              <a:rPr lang="en-US" sz="2000" dirty="0" err="1">
                <a:sym typeface="Wingdings" panose="05000000000000000000" pitchFamily="2" charset="2"/>
              </a:rPr>
              <a:t>worden</a:t>
            </a:r>
            <a:r>
              <a:rPr lang="en-US" sz="2000" dirty="0">
                <a:sym typeface="Wingdings" panose="05000000000000000000" pitchFamily="2" charset="2"/>
              </a:rPr>
              <a:t> – </a:t>
            </a:r>
            <a:r>
              <a:rPr lang="en-US" sz="2000" dirty="0" err="1">
                <a:sym typeface="Wingdings" panose="05000000000000000000" pitchFamily="2" charset="2"/>
              </a:rPr>
              <a:t>veel</a:t>
            </a:r>
            <a:r>
              <a:rPr lang="en-US" sz="2000" dirty="0">
                <a:sym typeface="Wingdings" panose="05000000000000000000" pitchFamily="2" charset="2"/>
              </a:rPr>
              <a:t> – </a:t>
            </a:r>
            <a:r>
              <a:rPr lang="en-US" sz="2000" dirty="0" err="1">
                <a:sym typeface="Wingdings" panose="05000000000000000000" pitchFamily="2" charset="2"/>
              </a:rPr>
              <a:t>belangrijker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nl-NL" sz="2400" dirty="0"/>
          </a:p>
        </p:txBody>
      </p:sp>
      <p:pic>
        <p:nvPicPr>
          <p:cNvPr id="5" name="Afbeelding 4" descr="Afbeelding met diagram&#10;&#10;Automatisch gegenereerde beschrijving">
            <a:extLst>
              <a:ext uri="{FF2B5EF4-FFF2-40B4-BE49-F238E27FC236}">
                <a16:creationId xmlns:a16="http://schemas.microsoft.com/office/drawing/2014/main" id="{98FDDFBC-4E63-19BC-C570-87116835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27" y="1641519"/>
            <a:ext cx="5970946" cy="357496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3261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218A7-FF88-2A07-DDE8-85068DE8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sz="4800" dirty="0" err="1"/>
              <a:t>Veranderen</a:t>
            </a:r>
            <a:r>
              <a:rPr lang="en-US" sz="4800" dirty="0"/>
              <a:t> en de </a:t>
            </a:r>
            <a:r>
              <a:rPr lang="en-US" sz="4800" dirty="0" err="1"/>
              <a:t>accu</a:t>
            </a:r>
            <a:endParaRPr lang="nl-NL" sz="4800" dirty="0"/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3504C3C-D9AE-99F8-A90F-FD17E65D3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6" t="17698" r="12722"/>
          <a:stretch/>
        </p:blipFill>
        <p:spPr>
          <a:xfrm>
            <a:off x="1236500" y="1325563"/>
            <a:ext cx="4359018" cy="5124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4DBE1E6-104D-14AE-F5FA-2170D6E40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26556"/>
            <a:ext cx="5088329" cy="6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301C949-8654-A0E7-D9E2-5EDC9588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9" y="457400"/>
            <a:ext cx="4543754" cy="528718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E78BFAE-225E-ED49-7595-47D04816AF55}"/>
              </a:ext>
            </a:extLst>
          </p:cNvPr>
          <p:cNvSpPr txBox="1"/>
          <p:nvPr/>
        </p:nvSpPr>
        <p:spPr>
          <a:xfrm>
            <a:off x="811889" y="5820223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TU Delft: klimaatraadpleging (juli ‘21)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6E433A-FF39-09E3-73C9-D6435F91825D}"/>
              </a:ext>
            </a:extLst>
          </p:cNvPr>
          <p:cNvSpPr txBox="1"/>
          <p:nvPr/>
        </p:nvSpPr>
        <p:spPr>
          <a:xfrm>
            <a:off x="5267657" y="1603048"/>
            <a:ext cx="6644776" cy="3252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 voorwaarden </a:t>
            </a: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erg belangrijk om ervoor te zorgen dat de brede middengroep van ongeveer 75% van de Nederlanders ambitieuzer klimaatbeleid </a:t>
            </a: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steunt.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Klimaatmaatregelen die de persoonlijke levenssfeer van burgers direct raken </a:t>
            </a: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zijn pas acceptabel als andere maatregelen zichtbaar maximaal zijn toegepast en de overheid een streng beleid voert tegen grote vervuilende sectoren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Bescherm lage inkomens en voorkom dat de kloof tussen arm en rijk groter wordt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De vervuiler moet betalen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l-NL" sz="1400" dirty="0">
                <a:latin typeface="Arial" panose="020B0604020202020204" pitchFamily="34" charset="0"/>
                <a:cs typeface="Times New Roman" panose="02020603050405020304" pitchFamily="18" charset="0"/>
              </a:rPr>
              <a:t>De baten van een maatregel moeten hoger zijn dan de kosten en er mag geen beter alternatief zijn </a:t>
            </a:r>
          </a:p>
        </p:txBody>
      </p:sp>
    </p:spTree>
    <p:extLst>
      <p:ext uri="{BB962C8B-B14F-4D97-AF65-F5344CB8AC3E}">
        <p14:creationId xmlns:p14="http://schemas.microsoft.com/office/powerpoint/2010/main" val="247878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337006-92AB-7E78-9D71-10C18BBC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4ECF-E2B5-4365-AB3F-C12D80E86481}" type="slidenum">
              <a:rPr lang="nl-NL" smtClean="0"/>
              <a:pPr/>
              <a:t>13</a:t>
            </a:fld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1D3401D-1FB7-BDAE-7AA4-79EDC40899AF}"/>
              </a:ext>
            </a:extLst>
          </p:cNvPr>
          <p:cNvGraphicFramePr>
            <a:graphicFrameLocks noGrp="1"/>
          </p:cNvGraphicFramePr>
          <p:nvPr/>
        </p:nvGraphicFramePr>
        <p:xfrm>
          <a:off x="460081" y="1077813"/>
          <a:ext cx="10034650" cy="563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88">
                  <a:extLst>
                    <a:ext uri="{9D8B030D-6E8A-4147-A177-3AD203B41FA5}">
                      <a16:colId xmlns:a16="http://schemas.microsoft.com/office/drawing/2014/main" val="943556704"/>
                    </a:ext>
                  </a:extLst>
                </a:gridCol>
                <a:gridCol w="3158851">
                  <a:extLst>
                    <a:ext uri="{9D8B030D-6E8A-4147-A177-3AD203B41FA5}">
                      <a16:colId xmlns:a16="http://schemas.microsoft.com/office/drawing/2014/main" val="405119852"/>
                    </a:ext>
                  </a:extLst>
                </a:gridCol>
                <a:gridCol w="1774761">
                  <a:extLst>
                    <a:ext uri="{9D8B030D-6E8A-4147-A177-3AD203B41FA5}">
                      <a16:colId xmlns:a16="http://schemas.microsoft.com/office/drawing/2014/main" val="1297317088"/>
                    </a:ext>
                  </a:extLst>
                </a:gridCol>
                <a:gridCol w="3716950">
                  <a:extLst>
                    <a:ext uri="{9D8B030D-6E8A-4147-A177-3AD203B41FA5}">
                      <a16:colId xmlns:a16="http://schemas.microsoft.com/office/drawing/2014/main" val="4008028097"/>
                    </a:ext>
                  </a:extLst>
                </a:gridCol>
              </a:tblGrid>
              <a:tr h="707376">
                <a:tc>
                  <a:txBody>
                    <a:bodyPr/>
                    <a:lstStyle/>
                    <a:p>
                      <a:r>
                        <a:rPr lang="en-US" sz="1800" dirty="0" err="1"/>
                        <a:t>Primaire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behoefte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Stofje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Categorie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stofje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 </a:t>
                      </a:r>
                      <a:r>
                        <a:rPr lang="en-US" sz="1800" dirty="0" err="1"/>
                        <a:t>stimuleren</a:t>
                      </a:r>
                      <a:r>
                        <a:rPr lang="en-US" sz="1800" dirty="0"/>
                        <a:t> door: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83478"/>
                  </a:ext>
                </a:extLst>
              </a:tr>
              <a:tr h="998649">
                <a:tc>
                  <a:txBody>
                    <a:bodyPr/>
                    <a:lstStyle/>
                    <a:p>
                      <a:r>
                        <a:rPr lang="en-US" sz="1800" dirty="0" err="1"/>
                        <a:t>Plezier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Dopamine (</a:t>
                      </a:r>
                      <a:r>
                        <a:rPr lang="en-US" sz="1800" dirty="0" err="1"/>
                        <a:t>gelukshormoon</a:t>
                      </a:r>
                      <a:r>
                        <a:rPr lang="en-US" sz="1800" dirty="0"/>
                        <a:t>)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(</a:t>
                      </a:r>
                      <a:r>
                        <a:rPr lang="en-US" sz="1800" dirty="0" err="1">
                          <a:sym typeface="Wingdings" panose="05000000000000000000" pitchFamily="2" charset="2"/>
                        </a:rPr>
                        <a:t>kortstondig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) </a:t>
                      </a:r>
                      <a:r>
                        <a:rPr lang="en-US" sz="1800" b="1" dirty="0" err="1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geluk</a:t>
                      </a:r>
                      <a:r>
                        <a:rPr lang="en-US" sz="1800" b="1" dirty="0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‘</a:t>
                      </a:r>
                      <a:r>
                        <a:rPr lang="en-US" sz="1800" dirty="0" err="1">
                          <a:sym typeface="Wingdings" panose="05000000000000000000" pitchFamily="2" charset="2"/>
                        </a:rPr>
                        <a:t>nog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dirty="0" err="1">
                          <a:sym typeface="Wingdings" panose="05000000000000000000" pitchFamily="2" charset="2"/>
                        </a:rPr>
                        <a:t>een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dirty="0" err="1">
                          <a:sym typeface="Wingdings" panose="05000000000000000000" pitchFamily="2" charset="2"/>
                        </a:rPr>
                        <a:t>keer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!’ (</a:t>
                      </a:r>
                      <a:r>
                        <a:rPr lang="en-US" sz="1800" dirty="0" err="1">
                          <a:sym typeface="Wingdings" panose="05000000000000000000" pitchFamily="2" charset="2"/>
                        </a:rPr>
                        <a:t>verslavend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)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Ego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Taak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afronden</a:t>
                      </a:r>
                      <a:endParaRPr lang="en-US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Complimentje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krijgen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3241"/>
                  </a:ext>
                </a:extLst>
              </a:tr>
              <a:tr h="998649">
                <a:tc>
                  <a:txBody>
                    <a:bodyPr/>
                    <a:lstStyle/>
                    <a:p>
                      <a:r>
                        <a:rPr lang="en-US" sz="1800" dirty="0" err="1"/>
                        <a:t>Veiligheid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Endorfine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1" dirty="0" err="1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tempert</a:t>
                      </a:r>
                      <a:r>
                        <a:rPr lang="en-US" sz="1800" b="1" dirty="0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pijn</a:t>
                      </a:r>
                      <a:r>
                        <a:rPr lang="en-US" sz="1800" b="1" dirty="0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 + </a:t>
                      </a:r>
                      <a:r>
                        <a:rPr lang="en-US" sz="1800" b="1" dirty="0" err="1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vermindert</a:t>
                      </a:r>
                      <a:r>
                        <a:rPr lang="en-US" sz="1800" b="1" dirty="0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 angst</a:t>
                      </a:r>
                      <a:endParaRPr lang="nl-NL" sz="1800" b="1" dirty="0">
                        <a:solidFill>
                          <a:srgbClr val="D4A60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Ego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 err="1">
                          <a:solidFill>
                            <a:srgbClr val="D4A607"/>
                          </a:solidFill>
                        </a:rPr>
                        <a:t>Veel</a:t>
                      </a:r>
                      <a:r>
                        <a:rPr lang="en-US" sz="1800" b="1" dirty="0">
                          <a:solidFill>
                            <a:srgbClr val="D4A607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D4A607"/>
                          </a:solidFill>
                        </a:rPr>
                        <a:t>lachen</a:t>
                      </a:r>
                      <a:endParaRPr lang="en-US" sz="1800" b="1" dirty="0">
                        <a:solidFill>
                          <a:srgbClr val="D4A607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Fysieke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inspanning</a:t>
                      </a:r>
                      <a:r>
                        <a:rPr lang="en-US" sz="1800" dirty="0"/>
                        <a:t> (</a:t>
                      </a:r>
                      <a:r>
                        <a:rPr lang="en-US" sz="1800" dirty="0" err="1"/>
                        <a:t>langdurig</a:t>
                      </a:r>
                      <a:r>
                        <a:rPr lang="en-US" sz="180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Verliefdheid</a:t>
                      </a:r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82361"/>
                  </a:ext>
                </a:extLst>
              </a:tr>
              <a:tr h="998649">
                <a:tc>
                  <a:txBody>
                    <a:bodyPr/>
                    <a:lstStyle/>
                    <a:p>
                      <a:r>
                        <a:rPr lang="en-US" sz="1800" dirty="0" err="1"/>
                        <a:t>Ergens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bij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horen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Oxytocine</a:t>
                      </a:r>
                      <a:r>
                        <a:rPr lang="en-US" sz="1800" dirty="0"/>
                        <a:t> (</a:t>
                      </a:r>
                      <a:r>
                        <a:rPr lang="en-US" sz="1800" dirty="0" err="1"/>
                        <a:t>knuffel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hormoon</a:t>
                      </a:r>
                      <a:r>
                        <a:rPr lang="en-US" sz="1800" dirty="0"/>
                        <a:t>)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dirty="0" err="1">
                          <a:sym typeface="Wingdings" panose="05000000000000000000" pitchFamily="2" charset="2"/>
                        </a:rPr>
                        <a:t>gevoel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van </a:t>
                      </a:r>
                      <a:r>
                        <a:rPr lang="en-US" sz="1800" b="1" dirty="0" err="1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verbinding</a:t>
                      </a:r>
                      <a:endParaRPr lang="nl-NL" sz="1800" b="1" dirty="0">
                        <a:solidFill>
                          <a:srgbClr val="D4A60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Sociaal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Fysiek</a:t>
                      </a:r>
                      <a:r>
                        <a:rPr lang="en-US" sz="1800" dirty="0"/>
                        <a:t> contact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Aandacht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krijgen</a:t>
                      </a:r>
                      <a:endParaRPr lang="en-US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Woorden</a:t>
                      </a:r>
                      <a:r>
                        <a:rPr lang="en-US" sz="1800" dirty="0"/>
                        <a:t> als ‘</a:t>
                      </a:r>
                      <a:r>
                        <a:rPr lang="en-US" sz="1800" dirty="0" err="1"/>
                        <a:t>samen</a:t>
                      </a:r>
                      <a:r>
                        <a:rPr lang="en-US" sz="1800" dirty="0"/>
                        <a:t>’, ‘we’</a:t>
                      </a:r>
                    </a:p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68233"/>
                  </a:ext>
                </a:extLst>
              </a:tr>
              <a:tr h="1581195">
                <a:tc>
                  <a:txBody>
                    <a:bodyPr/>
                    <a:lstStyle/>
                    <a:p>
                      <a:r>
                        <a:rPr lang="en-US" sz="1800" dirty="0" err="1"/>
                        <a:t>Waardering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Serotonine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1" dirty="0" err="1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langdurig</a:t>
                      </a:r>
                      <a:r>
                        <a:rPr lang="en-US" sz="1800" b="1" dirty="0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D4A607"/>
                          </a:solidFill>
                          <a:sym typeface="Wingdings" panose="05000000000000000000" pitchFamily="2" charset="2"/>
                        </a:rPr>
                        <a:t>geluk</a:t>
                      </a:r>
                      <a:r>
                        <a:rPr lang="en-US" sz="1800" b="1" dirty="0">
                          <a:sym typeface="Wingdings" panose="05000000000000000000" pitchFamily="2" charset="2"/>
                        </a:rPr>
                        <a:t>,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dirty="0" err="1">
                          <a:sym typeface="Wingdings" panose="05000000000000000000" pitchFamily="2" charset="2"/>
                        </a:rPr>
                        <a:t>sterke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boost </a:t>
                      </a:r>
                      <a:r>
                        <a:rPr lang="en-US" sz="1800" dirty="0" err="1">
                          <a:sym typeface="Wingdings" panose="05000000000000000000" pitchFamily="2" charset="2"/>
                        </a:rPr>
                        <a:t>verander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 mindset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Sociaal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Gezond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eten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bewegen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weinig</a:t>
                      </a:r>
                      <a:r>
                        <a:rPr lang="en-US" sz="1800" dirty="0"/>
                        <a:t> stress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Gewaardeerd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worden</a:t>
                      </a:r>
                      <a:endParaRPr lang="en-US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Voor </a:t>
                      </a:r>
                      <a:r>
                        <a:rPr lang="en-US" sz="1800" dirty="0" err="1"/>
                        <a:t>anderen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bezig</a:t>
                      </a:r>
                      <a:r>
                        <a:rPr lang="en-US" sz="1800" dirty="0"/>
                        <a:t>/ van nut </a:t>
                      </a:r>
                      <a:r>
                        <a:rPr lang="en-US" sz="1800" dirty="0" err="1"/>
                        <a:t>zijn</a:t>
                      </a:r>
                      <a:endParaRPr lang="en-US" sz="1800" dirty="0"/>
                    </a:p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85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0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B5CF6C8-344C-F337-2A80-64386352B9EA}"/>
              </a:ext>
            </a:extLst>
          </p:cNvPr>
          <p:cNvSpPr txBox="1"/>
          <p:nvPr/>
        </p:nvSpPr>
        <p:spPr>
          <a:xfrm>
            <a:off x="447454" y="1106013"/>
            <a:ext cx="1097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Conclusie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: de </a:t>
            </a:r>
            <a:r>
              <a:rPr lang="en-US" sz="2400" dirty="0" err="1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mens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is = 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een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vat vol </a:t>
            </a:r>
            <a:r>
              <a:rPr lang="en-US" sz="2400" i="1" dirty="0" err="1">
                <a:solidFill>
                  <a:srgbClr val="F9BF16"/>
                </a:solidFill>
                <a:latin typeface="Arial" pitchFamily="34" charset="0"/>
                <a:cs typeface="Arial" pitchFamily="34" charset="0"/>
              </a:rPr>
              <a:t>neigingen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.. </a:t>
            </a:r>
          </a:p>
          <a:p>
            <a:pPr marL="285750" indent="-285750" algn="ctr">
              <a:buFontTx/>
              <a:buChar char="-"/>
            </a:pPr>
            <a:r>
              <a:rPr lang="en-US" sz="2400" dirty="0" err="1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Zowel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positief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srgbClr val="F9BF16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sz="2400" dirty="0" err="1">
                <a:solidFill>
                  <a:srgbClr val="F9BF16"/>
                </a:solidFill>
                <a:latin typeface="Arial" pitchFamily="34" charset="0"/>
                <a:cs typeface="Arial" pitchFamily="34" charset="0"/>
              </a:rPr>
              <a:t>geven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als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negatief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solidFill>
                  <a:srgbClr val="F9BF16"/>
                </a:solidFill>
                <a:latin typeface="Arial" pitchFamily="34" charset="0"/>
                <a:cs typeface="Arial" pitchFamily="34" charset="0"/>
              </a:rPr>
              <a:t>remmen</a:t>
            </a:r>
            <a:r>
              <a:rPr lang="en-US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nl-NL" sz="2400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71FB24-1D5A-3C75-0675-ECF77FBE5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r="22156"/>
          <a:stretch/>
        </p:blipFill>
        <p:spPr>
          <a:xfrm>
            <a:off x="4845391" y="2794685"/>
            <a:ext cx="3480718" cy="3513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971EB3F-9142-3F0A-A00B-FE318811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" y="0"/>
            <a:ext cx="12192000" cy="923331"/>
          </a:xfrm>
        </p:spPr>
        <p:txBody>
          <a:bodyPr>
            <a:normAutofit/>
          </a:bodyPr>
          <a:lstStyle/>
          <a:p>
            <a:r>
              <a:rPr lang="en-US" sz="3200" dirty="0" err="1"/>
              <a:t>Enkele</a:t>
            </a:r>
            <a:r>
              <a:rPr lang="en-US" sz="3200" dirty="0"/>
              <a:t> </a:t>
            </a:r>
            <a:r>
              <a:rPr lang="en-US" sz="3200" dirty="0" err="1"/>
              <a:t>gedragskundige</a:t>
            </a:r>
            <a:r>
              <a:rPr lang="en-US" sz="3200" dirty="0"/>
              <a:t> </a:t>
            </a:r>
            <a:r>
              <a:rPr lang="en-US" sz="3200" dirty="0" err="1"/>
              <a:t>beginselen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77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4F7F3270-A0DA-76CF-89A9-D2EB6F99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70" y="-27034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Verleidingskunde</a:t>
            </a:r>
            <a:endParaRPr lang="nl-NL" sz="4000" dirty="0"/>
          </a:p>
        </p:txBody>
      </p:sp>
      <p:pic>
        <p:nvPicPr>
          <p:cNvPr id="5" name="Afbeelding 4" descr="cialdini452x286.gif">
            <a:extLst>
              <a:ext uri="{FF2B5EF4-FFF2-40B4-BE49-F238E27FC236}">
                <a16:creationId xmlns:a16="http://schemas.microsoft.com/office/drawing/2014/main" id="{41130C51-9EDC-27CE-C84A-B4D698AD27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4" r="33971"/>
          <a:stretch/>
        </p:blipFill>
        <p:spPr>
          <a:xfrm>
            <a:off x="9696400" y="1225953"/>
            <a:ext cx="1452246" cy="14000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A84AAC1-4F25-A7EA-87FF-0A4D5AEB0A77}"/>
              </a:ext>
            </a:extLst>
          </p:cNvPr>
          <p:cNvSpPr txBox="1">
            <a:spLocks/>
          </p:cNvSpPr>
          <p:nvPr/>
        </p:nvSpPr>
        <p:spPr>
          <a:xfrm>
            <a:off x="756716" y="1185894"/>
            <a:ext cx="8003579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Hersenen zoeken automatisch/ onbewust </a:t>
            </a:r>
            <a:r>
              <a:rPr lang="nl-NL" sz="2400" i="1" dirty="0">
                <a:solidFill>
                  <a:srgbClr val="F9BF16"/>
                </a:solidFill>
                <a:latin typeface="Arial" pitchFamily="34" charset="0"/>
                <a:ea typeface="+mn-ea"/>
                <a:cs typeface="Arial" pitchFamily="34" charset="0"/>
              </a:rPr>
              <a:t>wetmatigheden</a:t>
            </a: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 .. en ontwikkelen op basis daarvan </a:t>
            </a:r>
            <a:r>
              <a:rPr lang="nl-NL" sz="2400" b="1" i="1" dirty="0">
                <a:solidFill>
                  <a:srgbClr val="F9BF16"/>
                </a:solidFill>
                <a:latin typeface="Arial" pitchFamily="34" charset="0"/>
                <a:ea typeface="+mn-ea"/>
                <a:cs typeface="Arial" pitchFamily="34" charset="0"/>
              </a:rPr>
              <a:t>vuistregels</a:t>
            </a:r>
          </a:p>
          <a:p>
            <a:pPr marL="0" lvl="1" indent="0">
              <a:buNone/>
            </a:pPr>
            <a:endParaRPr lang="nl-NL" sz="1400" dirty="0">
              <a:solidFill>
                <a:srgbClr val="009EE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1" indent="0">
              <a:buNone/>
            </a:pPr>
            <a:r>
              <a:rPr lang="nl-NL" sz="2400" strike="sngStrike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2400" b="1" dirty="0">
                <a:solidFill>
                  <a:srgbClr val="F9BF16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 onzichtbare drijfveren / reflexen (her)ontdekt:</a:t>
            </a:r>
          </a:p>
          <a:p>
            <a:pPr marL="0" indent="0">
              <a:buNone/>
            </a:pPr>
            <a:endParaRPr lang="nl-NL" sz="1100" dirty="0"/>
          </a:p>
          <a:p>
            <a:pPr marL="457200" lvl="1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Schaarste</a:t>
            </a:r>
          </a:p>
          <a:p>
            <a:pPr marL="457200" lvl="1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Wederkerigheid</a:t>
            </a:r>
          </a:p>
          <a:p>
            <a:pPr marL="457200" lvl="1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Sociaal bewijs</a:t>
            </a:r>
          </a:p>
          <a:p>
            <a:pPr marL="457200" lvl="1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Autoriteit</a:t>
            </a:r>
          </a:p>
          <a:p>
            <a:pPr marL="457200" lvl="1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Sympathie/ ons soort mensen</a:t>
            </a:r>
          </a:p>
          <a:p>
            <a:pPr marL="457200" lvl="1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ea typeface="+mn-ea"/>
                <a:cs typeface="Arial" pitchFamily="34" charset="0"/>
              </a:rPr>
              <a:t>Commitment en consistentie</a:t>
            </a:r>
          </a:p>
          <a:p>
            <a:pPr marL="457200" lvl="1" indent="-457200">
              <a:buFont typeface="+mj-lt"/>
              <a:buAutoNum type="arabicPeriod"/>
            </a:pPr>
            <a:endParaRPr lang="nl-NL" sz="1000" dirty="0"/>
          </a:p>
          <a:p>
            <a:pPr marL="457200" lvl="1" indent="-457200">
              <a:buFont typeface="+mj-lt"/>
              <a:buAutoNum type="arabicPeriod"/>
            </a:pPr>
            <a:r>
              <a:rPr lang="nl-NL" sz="2200" b="1" dirty="0">
                <a:solidFill>
                  <a:srgbClr val="F9BF16"/>
                </a:solidFill>
              </a:rPr>
              <a:t>Eenheid (familiegevoel)</a:t>
            </a:r>
          </a:p>
        </p:txBody>
      </p:sp>
      <p:pic>
        <p:nvPicPr>
          <p:cNvPr id="7" name="Afbeelding 6" descr="1001004006860654.jpg">
            <a:extLst>
              <a:ext uri="{FF2B5EF4-FFF2-40B4-BE49-F238E27FC236}">
                <a16:creationId xmlns:a16="http://schemas.microsoft.com/office/drawing/2014/main" id="{15B9CA73-C958-AC12-7DAD-6B8FE0DC40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8154" y="2942082"/>
            <a:ext cx="2180492" cy="3147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982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A283C4A-F61D-1DC5-9008-EC8263819483}"/>
              </a:ext>
            </a:extLst>
          </p:cNvPr>
          <p:cNvSpPr txBox="1"/>
          <p:nvPr/>
        </p:nvSpPr>
        <p:spPr>
          <a:xfrm>
            <a:off x="407368" y="31778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157"/>
                </a:solidFill>
                <a:latin typeface="Arial" pitchFamily="34" charset="0"/>
                <a:ea typeface="+mj-ea"/>
                <a:cs typeface="Arial" pitchFamily="34" charset="0"/>
              </a:rPr>
              <a:t>Juiste</a:t>
            </a:r>
            <a:r>
              <a:rPr lang="en-US" sz="4400" dirty="0">
                <a:solidFill>
                  <a:srgbClr val="002157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2157"/>
                </a:solidFill>
                <a:latin typeface="Arial" pitchFamily="34" charset="0"/>
                <a:ea typeface="+mj-ea"/>
                <a:cs typeface="Arial" pitchFamily="34" charset="0"/>
              </a:rPr>
              <a:t>afzender</a:t>
            </a:r>
            <a:r>
              <a:rPr lang="nl-NL" dirty="0"/>
              <a:t>. </a:t>
            </a:r>
          </a:p>
        </p:txBody>
      </p:sp>
      <p:pic>
        <p:nvPicPr>
          <p:cNvPr id="3" name="Afbeelding 2" descr="Afbeelding met fruit, voedsel&#10;&#10;Automatisch gegenereerde beschrijving">
            <a:extLst>
              <a:ext uri="{FF2B5EF4-FFF2-40B4-BE49-F238E27FC236}">
                <a16:creationId xmlns:a16="http://schemas.microsoft.com/office/drawing/2014/main" id="{B1709D82-5395-F55E-FCB4-E02489EB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53" b="12773"/>
          <a:stretch/>
        </p:blipFill>
        <p:spPr>
          <a:xfrm>
            <a:off x="2425556" y="1628800"/>
            <a:ext cx="7340887" cy="45540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081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7248A-8DCD-54E2-A173-BDA58012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(re)-</a:t>
            </a:r>
            <a:r>
              <a:rPr lang="nl-NL" dirty="0" err="1"/>
              <a:t>framen</a:t>
            </a:r>
            <a:r>
              <a:rPr lang="nl-NL" dirty="0"/>
              <a:t>: sluit aan bij bewoners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99DA43-43E2-7003-B77D-D041F89B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2857"/>
            <a:ext cx="11175032" cy="3993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Vloerisolatie = warme voeten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HR++ glas/kierdichting = geen tocht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Elektrisch koken + open verbrandingstoestellen = gezondheid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Nieuwe </a:t>
            </a:r>
            <a:r>
              <a:rPr lang="nl-NL" sz="2600" dirty="0" err="1"/>
              <a:t>CV-ketel</a:t>
            </a:r>
            <a:r>
              <a:rPr lang="nl-NL" sz="2600" dirty="0"/>
              <a:t> = meer opbergruimte/ minder geluid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 err="1"/>
              <a:t>Vraaggestuurde</a:t>
            </a:r>
            <a:r>
              <a:rPr lang="nl-NL" sz="2600" dirty="0"/>
              <a:t> ventilatie = altijd voldoende ventilatie + gezondheid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600" dirty="0"/>
              <a:t>Monitoring (op afstand) = veilig gevoel / check energierekening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18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9E26664-CD4D-C604-15E0-1B14E5EADF7A}"/>
              </a:ext>
            </a:extLst>
          </p:cNvPr>
          <p:cNvSpPr txBox="1"/>
          <p:nvPr/>
        </p:nvSpPr>
        <p:spPr>
          <a:xfrm>
            <a:off x="473653" y="923330"/>
            <a:ext cx="9015787" cy="439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tóch bereiken?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Aandacht (echte)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Framing: over onderwerp hebben dat bij hén top of mind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afzender uit eigen doelgroep/ geleend vertrouwen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Humor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Herkenning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Afstemmen propositie op wat men wil/ aan kan (middenmoters: niet teveel vernieuwing; meebewegen met ‘natuurlijke vraagvolgorde/ a la Maslow)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Vriendschap opbouwen :hen leuk vinden - vertrouwdheid – helpen/ vriendendienst (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wederkerigheid)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nl-N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…?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971EB3F-9142-3F0A-A00B-FE318811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" y="0"/>
            <a:ext cx="12192000" cy="923331"/>
          </a:xfrm>
        </p:spPr>
        <p:txBody>
          <a:bodyPr>
            <a:normAutofit/>
          </a:bodyPr>
          <a:lstStyle/>
          <a:p>
            <a:r>
              <a:rPr lang="en-US" sz="3200" dirty="0" err="1"/>
              <a:t>Moeilijker</a:t>
            </a:r>
            <a:r>
              <a:rPr lang="en-US" sz="3200" dirty="0"/>
              <a:t> </a:t>
            </a:r>
            <a:r>
              <a:rPr lang="en-US" sz="3200" dirty="0" err="1"/>
              <a:t>bereikbare</a:t>
            </a:r>
            <a:r>
              <a:rPr lang="en-US" sz="3200" dirty="0"/>
              <a:t> </a:t>
            </a:r>
            <a:r>
              <a:rPr lang="en-US" sz="3200" dirty="0" err="1"/>
              <a:t>doelgroepen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731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9E26664-CD4D-C604-15E0-1B14E5EADF7A}"/>
              </a:ext>
            </a:extLst>
          </p:cNvPr>
          <p:cNvSpPr txBox="1"/>
          <p:nvPr/>
        </p:nvSpPr>
        <p:spPr>
          <a:xfrm>
            <a:off x="709324" y="993873"/>
            <a:ext cx="6921753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Concrete voorbeelden doordringingskracht</a:t>
            </a:r>
            <a:endParaRPr lang="nl-N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‘significant </a:t>
            </a:r>
            <a:r>
              <a:rPr lang="nl-NL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BAM: Gezin: schone bouwplaats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Thuiszorg Hengelo: client thuiszorgmedewerksters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Geleend vertrouwen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Fixbrigade</a:t>
            </a:r>
            <a:endParaRPr lang="nl-NL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Vriendendienst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Trefpunt Velp Zuid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 eigen groep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Slimme buurt/ Buurkracht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Sociaal bewijs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Vragenlijst Slimme Buurt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Onderwerp dat wél speelt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Veiligheid Blaak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Aanleidingen woning veranderen – Deventer Stroomt</a:t>
            </a:r>
          </a:p>
          <a:p>
            <a:endParaRPr lang="nl-NL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971EB3F-9142-3F0A-A00B-FE318811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" y="0"/>
            <a:ext cx="12192000" cy="923331"/>
          </a:xfrm>
        </p:spPr>
        <p:txBody>
          <a:bodyPr>
            <a:normAutofit/>
          </a:bodyPr>
          <a:lstStyle/>
          <a:p>
            <a:r>
              <a:rPr lang="en-US" sz="3200" dirty="0" err="1"/>
              <a:t>Moeilijker</a:t>
            </a:r>
            <a:r>
              <a:rPr lang="en-US" sz="3200" dirty="0"/>
              <a:t> </a:t>
            </a:r>
            <a:r>
              <a:rPr lang="en-US" sz="3200" dirty="0" err="1"/>
              <a:t>bereikbare</a:t>
            </a:r>
            <a:r>
              <a:rPr lang="en-US" sz="3200" dirty="0"/>
              <a:t> </a:t>
            </a:r>
            <a:r>
              <a:rPr lang="en-US" sz="3200" dirty="0" err="1"/>
              <a:t>doelgroepen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8236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7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2A0CC801-5C9F-430A-E091-D7562D99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175" y="-13863"/>
            <a:ext cx="8522825" cy="687186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28E0873-F4E7-68A8-27BF-03D1A5603953}"/>
              </a:ext>
            </a:extLst>
          </p:cNvPr>
          <p:cNvSpPr txBox="1"/>
          <p:nvPr/>
        </p:nvSpPr>
        <p:spPr>
          <a:xfrm>
            <a:off x="222423" y="2967335"/>
            <a:ext cx="309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Let op</a:t>
            </a:r>
            <a:r>
              <a:rPr lang="nl-NL" dirty="0"/>
              <a:t>: gevaar van </a:t>
            </a:r>
            <a:r>
              <a:rPr lang="nl-NL" b="1" u="sng" dirty="0">
                <a:solidFill>
                  <a:srgbClr val="FFC000"/>
                </a:solidFill>
              </a:rPr>
              <a:t>afhaken</a:t>
            </a:r>
            <a:r>
              <a:rPr lang="nl-NL" dirty="0"/>
              <a:t> (neemt toe naarmate accu leger is)</a:t>
            </a:r>
          </a:p>
        </p:txBody>
      </p:sp>
    </p:spTree>
    <p:extLst>
      <p:ext uri="{BB962C8B-B14F-4D97-AF65-F5344CB8AC3E}">
        <p14:creationId xmlns:p14="http://schemas.microsoft.com/office/powerpoint/2010/main" val="26379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BA8D1-1C5E-FC10-B871-ADF5FF62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 descr="Afbeelding met tekst, schermopname, Lettertype, Webpagina&#10;&#10;Automatisch gegenereerde beschrijving">
            <a:extLst>
              <a:ext uri="{FF2B5EF4-FFF2-40B4-BE49-F238E27FC236}">
                <a16:creationId xmlns:a16="http://schemas.microsoft.com/office/drawing/2014/main" id="{60BE6352-7DA0-4FFD-FBD7-CFEE5C21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12" y="-8336"/>
            <a:ext cx="10069975" cy="68663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382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442476D-3C45-0F1B-5DEB-4BAD810C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17" y="0"/>
            <a:ext cx="9892965" cy="6862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049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11E37-BB2C-CD0A-1012-676C6193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46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9E26664-CD4D-C604-15E0-1B14E5EADF7A}"/>
              </a:ext>
            </a:extLst>
          </p:cNvPr>
          <p:cNvSpPr txBox="1"/>
          <p:nvPr/>
        </p:nvSpPr>
        <p:spPr>
          <a:xfrm>
            <a:off x="973472" y="922430"/>
            <a:ext cx="69217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I  </a:t>
            </a:r>
            <a:r>
              <a:rPr lang="nl-NL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Gedragsmodel: triade-model </a:t>
            </a:r>
            <a:r>
              <a:rPr lang="nl-NL" sz="2400" dirty="0" err="1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Poiesz</a:t>
            </a:r>
            <a:endParaRPr lang="nl-NL" sz="2400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Willen / motivatie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Kunnen/ capaciteit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Doen/ gelegenheid</a:t>
            </a:r>
          </a:p>
          <a:p>
            <a:endParaRPr lang="nl-NL" sz="2400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  <a:p>
            <a:endParaRPr lang="nl-NL" sz="2800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b="1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nl-NL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   Gedrag (Dijksterhuis): 4 knoppen </a:t>
            </a:r>
          </a:p>
          <a:p>
            <a:endParaRPr lang="nl-NL" sz="1400" dirty="0">
              <a:solidFill>
                <a:srgbClr val="009EE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Motivatie 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Herkenning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nl-NL" sz="2400" dirty="0">
                <a:solidFill>
                  <a:srgbClr val="009EE0"/>
                </a:solidFill>
                <a:latin typeface="Arial" pitchFamily="34" charset="0"/>
                <a:cs typeface="Arial" pitchFamily="34" charset="0"/>
              </a:rPr>
              <a:t>Gemak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nl-NL" sz="2400" b="1" dirty="0">
                <a:solidFill>
                  <a:srgbClr val="F9BF16"/>
                </a:solidFill>
                <a:latin typeface="Arial" pitchFamily="34" charset="0"/>
                <a:cs typeface="Arial" pitchFamily="34" charset="0"/>
              </a:rPr>
              <a:t>Weerstand</a:t>
            </a:r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C3DA34-D076-DE24-4E40-7387F67084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13037" r="77075" b="56127"/>
          <a:stretch/>
        </p:blipFill>
        <p:spPr>
          <a:xfrm>
            <a:off x="3712752" y="4120417"/>
            <a:ext cx="383458" cy="3834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8F0F27-700E-B659-277E-ABAD51EB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13037" r="77075" b="56127"/>
          <a:stretch/>
        </p:blipFill>
        <p:spPr>
          <a:xfrm>
            <a:off x="3705234" y="4867216"/>
            <a:ext cx="383458" cy="3834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850D3F-E67C-D3D2-B40C-60E428EBD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13037" r="77075" b="56127"/>
          <a:stretch/>
        </p:blipFill>
        <p:spPr>
          <a:xfrm>
            <a:off x="3705234" y="4497770"/>
            <a:ext cx="383458" cy="3834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96C2870-167D-80D2-7AAD-388F0B26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2" t="14532" r="981" b="56918"/>
          <a:stretch/>
        </p:blipFill>
        <p:spPr>
          <a:xfrm>
            <a:off x="3698003" y="5244569"/>
            <a:ext cx="412956" cy="355043"/>
          </a:xfrm>
          <a:prstGeom prst="rect">
            <a:avLst/>
          </a:prstGeom>
        </p:spPr>
      </p:pic>
      <p:pic>
        <p:nvPicPr>
          <p:cNvPr id="8" name="Afbeelding 7" descr="Afbeelding met diagram&#10;&#10;Automatisch gegenereerde beschrijving">
            <a:extLst>
              <a:ext uri="{FF2B5EF4-FFF2-40B4-BE49-F238E27FC236}">
                <a16:creationId xmlns:a16="http://schemas.microsoft.com/office/drawing/2014/main" id="{6CB938C4-E845-A6BE-32BA-A0CC9031B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49" y="692096"/>
            <a:ext cx="3852631" cy="3085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fbeelding 11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3CA802E1-3892-434A-D425-2A547E8492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r="4927" b="3913"/>
          <a:stretch/>
        </p:blipFill>
        <p:spPr>
          <a:xfrm>
            <a:off x="7661401" y="4120417"/>
            <a:ext cx="2884926" cy="176206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971EB3F-9142-3F0A-A00B-FE318811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" y="0"/>
            <a:ext cx="12192000" cy="923331"/>
          </a:xfrm>
        </p:spPr>
        <p:txBody>
          <a:bodyPr>
            <a:normAutofit/>
          </a:bodyPr>
          <a:lstStyle/>
          <a:p>
            <a:r>
              <a:rPr lang="en-US" sz="3200" dirty="0" err="1"/>
              <a:t>Enkele</a:t>
            </a:r>
            <a:r>
              <a:rPr lang="en-US" sz="3200" dirty="0"/>
              <a:t> </a:t>
            </a:r>
            <a:r>
              <a:rPr lang="en-US" sz="3200" dirty="0" err="1"/>
              <a:t>gedragskundige</a:t>
            </a:r>
            <a:r>
              <a:rPr lang="en-US" sz="3200" dirty="0"/>
              <a:t> </a:t>
            </a:r>
            <a:r>
              <a:rPr lang="en-US" sz="3200" dirty="0" err="1"/>
              <a:t>beginselen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95248993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punt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CC94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icepunt" id="{2186DE35-C226-4A20-B362-50B16F31E598}" vid="{0924D31D-477E-4866-8EA3-AEE8372C96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B2BD379BB8D42AAEE8315497262EA" ma:contentTypeVersion="14" ma:contentTypeDescription="Een nieuw document maken." ma:contentTypeScope="" ma:versionID="603e83307c4354ec42b0877ee5f1b91f">
  <xsd:schema xmlns:xsd="http://www.w3.org/2001/XMLSchema" xmlns:xs="http://www.w3.org/2001/XMLSchema" xmlns:p="http://schemas.microsoft.com/office/2006/metadata/properties" xmlns:ns2="ca792d02-e013-4e66-ad9c-59651f50e07b" xmlns:ns3="23091b63-5f46-43a3-a580-cc59cb5d488e" targetNamespace="http://schemas.microsoft.com/office/2006/metadata/properties" ma:root="true" ma:fieldsID="f59eb89058b8bae1c5e7541654266ae5" ns2:_="" ns3:_="">
    <xsd:import namespace="ca792d02-e013-4e66-ad9c-59651f50e07b"/>
    <xsd:import namespace="23091b63-5f46-43a3-a580-cc59cb5d48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92d02-e013-4e66-ad9c-59651f50e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f35aeea7-e848-442f-a6c3-04e7a31ee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91b63-5f46-43a3-a580-cc59cb5d48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5c2ca64-d0ca-43fd-839f-6b93e0c121ab}" ma:internalName="TaxCatchAll" ma:showField="CatchAllData" ma:web="23091b63-5f46-43a3-a580-cc59cb5d48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091b63-5f46-43a3-a580-cc59cb5d488e" xsi:nil="true"/>
    <lcf76f155ced4ddcb4097134ff3c332f xmlns="ca792d02-e013-4e66-ad9c-59651f50e0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49E5BB-2142-4E1E-B277-B389E813C8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EABDA1-1914-4500-9ABC-710AB738C0BA}"/>
</file>

<file path=customXml/itemProps3.xml><?xml version="1.0" encoding="utf-8"?>
<ds:datastoreItem xmlns:ds="http://schemas.openxmlformats.org/officeDocument/2006/customXml" ds:itemID="{2A586755-0908-4741-9D57-67213C3638C8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6f7bfd8e-ab60-4ba3-942d-b3802f67f412"/>
    <ds:schemaRef ds:uri="d305ca73-5881-429c-a7ff-7fc3d7f8d7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597</Words>
  <Application>Microsoft Office PowerPoint</Application>
  <PresentationFormat>Breedbeeld</PresentationFormat>
  <Paragraphs>129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TheSans</vt:lpstr>
      <vt:lpstr>Wingdings</vt:lpstr>
      <vt:lpstr>Servicepunt</vt:lpstr>
      <vt:lpstr>Moeilijker bereikbare doelgroepen</vt:lpstr>
      <vt:lpstr>Moeilijker bereikbare doelgroepen</vt:lpstr>
      <vt:lpstr>Moeilijker bereikbare doelgroepen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Enkele gedragskundige beginselen</vt:lpstr>
      <vt:lpstr>Basisbehoeften</vt:lpstr>
      <vt:lpstr>Veranderen en de accu</vt:lpstr>
      <vt:lpstr>PowerPoint-presentatie</vt:lpstr>
      <vt:lpstr>PowerPoint-presentatie</vt:lpstr>
      <vt:lpstr>Enkele gedragskundige beginselen</vt:lpstr>
      <vt:lpstr>Verleidingskunde</vt:lpstr>
      <vt:lpstr>PowerPoint-presentatie</vt:lpstr>
      <vt:lpstr>(re)-framen: sluit aan bij bewoners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Onderdelen</dc:title>
  <dc:creator>Oudejans, Jade</dc:creator>
  <cp:lastModifiedBy>Niels Götz</cp:lastModifiedBy>
  <cp:revision>24</cp:revision>
  <dcterms:created xsi:type="dcterms:W3CDTF">2022-09-29T08:29:31Z</dcterms:created>
  <dcterms:modified xsi:type="dcterms:W3CDTF">2023-09-12T13:53:50Z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0x010100784B2BD379BB8D42AAEE8315497262EA</vt:lpwstr>
  </property>
  <property fmtid="{D5CDD505-2E9C-101B-9397-08002B2CF9AE}" pid="3" name="MediaServiceImageTags">
    <vt:lpwstr/>
  </property>
</Properties>
</file>