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7" r:id="rId5"/>
    <p:sldId id="374" r:id="rId6"/>
    <p:sldId id="375" r:id="rId7"/>
    <p:sldId id="371" r:id="rId8"/>
    <p:sldId id="386" r:id="rId9"/>
    <p:sldId id="372" r:id="rId10"/>
    <p:sldId id="388" r:id="rId11"/>
    <p:sldId id="390" r:id="rId12"/>
    <p:sldId id="391" r:id="rId13"/>
    <p:sldId id="393" r:id="rId14"/>
    <p:sldId id="394" r:id="rId15"/>
    <p:sldId id="395" r:id="rId16"/>
    <p:sldId id="396" r:id="rId17"/>
    <p:sldId id="387" r:id="rId18"/>
    <p:sldId id="384" r:id="rId19"/>
  </p:sldIdLst>
  <p:sldSz cx="12192000" cy="6858000"/>
  <p:notesSz cx="6742113" cy="98758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p, T. (Tjerk)" initials="L(" lastIdx="1" clrIdx="0">
    <p:extLst>
      <p:ext uri="{19B8F6BF-5375-455C-9EA6-DF929625EA0E}">
        <p15:presenceInfo xmlns:p15="http://schemas.microsoft.com/office/powerpoint/2012/main" userId="S::t.lap@overijssel.nl::5eaf676d-a663-4afe-8ed7-c50b567ed0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0C6B0-633F-45D5-82AC-4A67CDA4D3E4}" v="2" dt="2022-02-17T09:58:23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0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p, T. (Tjerk)" userId="5eaf676d-a663-4afe-8ed7-c50b567ed03f" providerId="ADAL" clId="{9570C6B0-633F-45D5-82AC-4A67CDA4D3E4}"/>
    <pc:docChg chg="custSel delSld modSld">
      <pc:chgData name="Lap, T. (Tjerk)" userId="5eaf676d-a663-4afe-8ed7-c50b567ed03f" providerId="ADAL" clId="{9570C6B0-633F-45D5-82AC-4A67CDA4D3E4}" dt="2022-02-22T08:56:09.459" v="5" actId="47"/>
      <pc:docMkLst>
        <pc:docMk/>
      </pc:docMkLst>
      <pc:sldChg chg="del">
        <pc:chgData name="Lap, T. (Tjerk)" userId="5eaf676d-a663-4afe-8ed7-c50b567ed03f" providerId="ADAL" clId="{9570C6B0-633F-45D5-82AC-4A67CDA4D3E4}" dt="2022-02-22T08:56:09.459" v="5" actId="47"/>
        <pc:sldMkLst>
          <pc:docMk/>
          <pc:sldMk cId="1254872769" sldId="379"/>
        </pc:sldMkLst>
      </pc:sldChg>
      <pc:sldChg chg="addSp delSp modSp del mod">
        <pc:chgData name="Lap, T. (Tjerk)" userId="5eaf676d-a663-4afe-8ed7-c50b567ed03f" providerId="ADAL" clId="{9570C6B0-633F-45D5-82AC-4A67CDA4D3E4}" dt="2022-02-17T12:55:27.802" v="4" actId="47"/>
        <pc:sldMkLst>
          <pc:docMk/>
          <pc:sldMk cId="3700244774" sldId="380"/>
        </pc:sldMkLst>
        <pc:spChg chg="del">
          <ac:chgData name="Lap, T. (Tjerk)" userId="5eaf676d-a663-4afe-8ed7-c50b567ed03f" providerId="ADAL" clId="{9570C6B0-633F-45D5-82AC-4A67CDA4D3E4}" dt="2022-02-17T09:58:13.678" v="1" actId="478"/>
          <ac:spMkLst>
            <pc:docMk/>
            <pc:sldMk cId="3700244774" sldId="380"/>
            <ac:spMk id="5" creationId="{214FB2D4-B84B-4001-9AAA-9B26BAE6C9C4}"/>
          </ac:spMkLst>
        </pc:spChg>
        <pc:spChg chg="add mod">
          <ac:chgData name="Lap, T. (Tjerk)" userId="5eaf676d-a663-4afe-8ed7-c50b567ed03f" providerId="ADAL" clId="{9570C6B0-633F-45D5-82AC-4A67CDA4D3E4}" dt="2022-02-17T09:58:14.823" v="2"/>
          <ac:spMkLst>
            <pc:docMk/>
            <pc:sldMk cId="3700244774" sldId="380"/>
            <ac:spMk id="6" creationId="{3300DBF5-9D73-474D-9B22-E3564294DB56}"/>
          </ac:spMkLst>
        </pc:spChg>
        <pc:spChg chg="add mod">
          <ac:chgData name="Lap, T. (Tjerk)" userId="5eaf676d-a663-4afe-8ed7-c50b567ed03f" providerId="ADAL" clId="{9570C6B0-633F-45D5-82AC-4A67CDA4D3E4}" dt="2022-02-17T09:58:23.894" v="3"/>
          <ac:spMkLst>
            <pc:docMk/>
            <pc:sldMk cId="3700244774" sldId="380"/>
            <ac:spMk id="8" creationId="{69B4F0D5-2933-48BD-9F82-42B2DE0F4B1C}"/>
          </ac:spMkLst>
        </pc:spChg>
      </pc:sldChg>
      <pc:sldChg chg="del">
        <pc:chgData name="Lap, T. (Tjerk)" userId="5eaf676d-a663-4afe-8ed7-c50b567ed03f" providerId="ADAL" clId="{9570C6B0-633F-45D5-82AC-4A67CDA4D3E4}" dt="2022-02-17T09:55:45.042" v="0" actId="47"/>
        <pc:sldMkLst>
          <pc:docMk/>
          <pc:sldMk cId="621059686" sldId="3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5D6CE-22B5-405C-A7DD-E92A1C70DD52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4688" y="4752975"/>
            <a:ext cx="5392737" cy="3887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80538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9525" y="9380538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83242-CE4B-4E90-96F2-CB489B3948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807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nl-NL" dirty="0"/>
              <a:t>Ook Potentie noemen!!</a:t>
            </a:r>
          </a:p>
          <a:p>
            <a:pPr marL="228600" indent="-228600">
              <a:buAutoNum type="arabicParenR"/>
            </a:pPr>
            <a:r>
              <a:rPr lang="nl-NL" dirty="0"/>
              <a:t>Zonnedakje een op zichzelf staande tool </a:t>
            </a:r>
            <a:r>
              <a:rPr lang="nl-NL" dirty="0">
                <a:sym typeface="Wingdings" panose="05000000000000000000" pitchFamily="2" charset="2"/>
              </a:rPr>
              <a:t> overzichtelijk  niet ‘vervuilen’ met extra info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83242-CE4B-4E90-96F2-CB489B39485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905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D5936-721F-4C36-A599-70C5CFF5E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B7E6D0-5012-47C1-A396-C2DEB2F74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90588F-EEBB-4BA1-BB10-CC0BADC9D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050803-A765-4B55-8ED9-8D047B8C6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B04FF1-083E-42C7-887E-50B18BFB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384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F322E-A29B-460B-8B0F-7A5C49D3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776A0A3-6695-4075-9E8C-98B2509B2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32D0BD-E184-404D-85C8-1163ADD4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85E853-BAE8-4954-B76A-EF4C0F76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E77D70-53A8-41E9-847A-2872CB88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4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1FAB2A6-BB5B-4014-B73A-64A1D1A5A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BBFC0D8-167D-4938-8CBD-90C948D8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D54221-82D0-421C-8E8F-62EC0AD9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F8019A-73D4-4999-BDE5-D09B0983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B43F16-366A-460D-AE22-2A3E02E7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89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C5888-E797-4F5A-890A-04A7C400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D621A6-8093-4ECD-AF37-44F712B35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4D5B84-9BFF-4951-A4DF-247ADEB08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CA9597-0399-4C03-BA54-4F84E482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C463B1-5BBE-4CD9-BBAD-AAFA22F4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88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77428-BA97-4618-86D3-FCCD6E35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FEFED8-5B6F-4EDC-BCFA-60A863AA5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0929BE-798E-40FC-8D0F-313BC0FD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7B8B14-BEC2-44DB-9A07-D0DFF64F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A9B8B9-E044-4E2B-AA4E-3BD0B2C9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11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670860-5E3F-4D27-8E3B-6E6CE8A0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E69D5D-DF01-4D8A-A5DC-534D34A70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BF323A-D17C-477A-8568-C60CF8251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2E0709-86A6-49C6-8DA9-8C3EA4F9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8E7725-BE12-4870-BB2B-2DC6E243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40A09D-1AE6-4680-8C2D-CF07FB0F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25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48082-6B0C-4009-A42E-695E742C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2B915D-D662-4660-93E4-AEC2CC104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784A0-BD2B-41FC-BA58-71F4C0A58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039E82-E424-4804-ABD5-8E6F738EA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037CF45-16BF-4237-8A99-0BE518D93A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8B1A8BE-9D66-4DA6-9087-22FC677F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8BBB09E-FBE3-4DB3-977A-E5F92B55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C71B87-1741-4DB2-A884-2B9C4763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04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5775F-0D78-4EA0-B964-6F7B46F3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D691F81-6458-4A51-8856-964DD59D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B0B328E-A0B4-4C19-81E3-0AB76C004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942144-32F4-476E-A8D5-4B5B44C2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53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5840576-222D-43C8-A43F-FCF89E86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84A65ED-09F7-46EC-95E7-70ACF694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E8D9E5-8FAB-4A3D-8CD5-CBCD5297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25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21EED-26DE-45E7-B62A-2FAFFB7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D81EF6-C055-4D2B-A030-6C07D0808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D192EB2-0244-4A04-B729-7911F5E64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CBCD46-C4A2-43C3-A0B5-5F978A1C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D574AF-4AD9-4FBD-BFFF-E06E2C1B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6A7ED8-7B37-4D4C-9911-675C8BEB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18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D0573-236C-4D7B-80CA-D4CC66F18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92E0898-EAA7-4BEE-A9D8-6DCE65358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693F0B1-869A-48E1-9A11-3157C00AA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DC8D49-F622-43F2-8AD6-F57E30965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3040CEF-5021-4850-A042-19876FD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63A362-CFD9-4C1F-B871-1DB53E3C7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05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1B3CCE8-7B12-41CE-A47E-A1E78C3E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196B97-2095-4368-BF33-EE4E49E26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BF4DBD-4D35-4C87-BFFA-24D3807D1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82EEB-6594-4DCA-9373-3FBFCFE1FE13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4C1795-76AD-4A5C-8EDB-62CC6703C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F0C6CD-DBC1-4E51-A629-BBB8176A5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48D4-AD94-4D9B-AA8A-416550EFF8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318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.lap@overijssel.n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2">
            <a:extLst>
              <a:ext uri="{FF2B5EF4-FFF2-40B4-BE49-F238E27FC236}">
                <a16:creationId xmlns:a16="http://schemas.microsoft.com/office/drawing/2014/main" id="{5F08C1CC-5D23-4DCA-9E8F-479D4602F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1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kstvak 2">
            <a:extLst>
              <a:ext uri="{FF2B5EF4-FFF2-40B4-BE49-F238E27FC236}">
                <a16:creationId xmlns:a16="http://schemas.microsoft.com/office/drawing/2014/main" id="{D2EE5D5B-927E-4155-B242-55E136860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984" y="2360085"/>
            <a:ext cx="5780616" cy="7487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200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nl-NL" altLang="nl-NL" sz="2133">
              <a:solidFill>
                <a:srgbClr val="00A3D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nl-NL" altLang="nl-NL" sz="2133">
              <a:solidFill>
                <a:srgbClr val="00A3D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4" name="Ondertitel 2">
            <a:extLst>
              <a:ext uri="{FF2B5EF4-FFF2-40B4-BE49-F238E27FC236}">
                <a16:creationId xmlns:a16="http://schemas.microsoft.com/office/drawing/2014/main" id="{AEC3323B-06A7-4AF9-BB03-BD3DE268A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8985" y="5821023"/>
            <a:ext cx="9673167" cy="958662"/>
          </a:xfrm>
        </p:spPr>
        <p:txBody>
          <a:bodyPr vert="horz" lIns="0" tIns="45720" rIns="91440" bIns="45720" rtlCol="0">
            <a:normAutofit/>
          </a:bodyPr>
          <a:lstStyle/>
          <a:p>
            <a:pPr algn="r" eaLnBrk="1" hangingPunct="1"/>
            <a:r>
              <a:rPr lang="nl-NL" altLang="nl-NL" sz="1400" dirty="0">
                <a:solidFill>
                  <a:srgbClr val="00A3DB"/>
                </a:solidFill>
              </a:rPr>
              <a:t>17-02-2021</a:t>
            </a:r>
          </a:p>
          <a:p>
            <a:pPr algn="r" eaLnBrk="1" hangingPunct="1"/>
            <a:r>
              <a:rPr lang="nl-NL" altLang="nl-NL" sz="1400" dirty="0">
                <a:solidFill>
                  <a:srgbClr val="00A3DB"/>
                </a:solidFill>
              </a:rPr>
              <a:t>Trijntje Tilstra (Olst-Wijhe)</a:t>
            </a:r>
          </a:p>
          <a:p>
            <a:pPr algn="r" eaLnBrk="1" hangingPunct="1"/>
            <a:r>
              <a:rPr lang="nl-NL" altLang="nl-NL" sz="1400" dirty="0">
                <a:solidFill>
                  <a:srgbClr val="00A3DB"/>
                </a:solidFill>
              </a:rPr>
              <a:t>Tjerk Lap (Overijssel)</a:t>
            </a:r>
          </a:p>
        </p:txBody>
      </p:sp>
      <p:pic>
        <p:nvPicPr>
          <p:cNvPr id="4" name="Afbeelding 3" descr="Afbeelding met buiten, water, zitten, bord&#10;&#10;Automatisch gegenereerde beschrijving">
            <a:extLst>
              <a:ext uri="{FF2B5EF4-FFF2-40B4-BE49-F238E27FC236}">
                <a16:creationId xmlns:a16="http://schemas.microsoft.com/office/drawing/2014/main" id="{BDE15425-323A-4678-82DE-6260160E5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59"/>
            <a:ext cx="5126477" cy="3844858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A4C71C3-B2DE-453D-91E8-7198C7D25F6C}"/>
              </a:ext>
            </a:extLst>
          </p:cNvPr>
          <p:cNvSpPr/>
          <p:nvPr/>
        </p:nvSpPr>
        <p:spPr>
          <a:xfrm>
            <a:off x="948289" y="953354"/>
            <a:ext cx="6065070" cy="13008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B79532C-CA1A-4BE6-ACDC-D8A2F8484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051" y="1104715"/>
            <a:ext cx="7130482" cy="734483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lang="nl-NL" altLang="nl-NL" sz="4000" b="1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Monitor: Ieder dak een </a:t>
            </a:r>
            <a:br>
              <a:rPr lang="nl-NL" altLang="nl-NL" sz="4000" b="1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altLang="nl-NL" sz="4000" b="1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zonnedak</a:t>
            </a:r>
          </a:p>
        </p:txBody>
      </p:sp>
      <p:pic>
        <p:nvPicPr>
          <p:cNvPr id="8" name="Picture 2" descr="Gemeente Olst-Wijhe | Inwoners">
            <a:extLst>
              <a:ext uri="{FF2B5EF4-FFF2-40B4-BE49-F238E27FC236}">
                <a16:creationId xmlns:a16="http://schemas.microsoft.com/office/drawing/2014/main" id="{2C893DEB-B8CF-4942-B247-A5FD88D6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50" y="5405968"/>
            <a:ext cx="1802075" cy="1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64911B1-B8FF-4C16-92ED-07F1C3D3E11E}"/>
              </a:ext>
            </a:extLst>
          </p:cNvPr>
          <p:cNvSpPr/>
          <p:nvPr/>
        </p:nvSpPr>
        <p:spPr>
          <a:xfrm>
            <a:off x="7285568" y="5411260"/>
            <a:ext cx="2591679" cy="7344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5"/>
                </a:solidFill>
              </a:rPr>
              <a:t>Gebruikerservaring gemeente Olst-Wijhe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Onderzoek potentie zon op dak - onderzoeksvragen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1142396" y="1251857"/>
            <a:ext cx="7878410" cy="47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endParaRPr lang="nl-NL" sz="1850" b="1" dirty="0">
              <a:solidFill>
                <a:srgbClr val="00A3DB"/>
              </a:solidFill>
              <a:latin typeface="Verdana"/>
              <a:ea typeface="Verdana"/>
            </a:endParaRPr>
          </a:p>
          <a:p>
            <a:pPr lvl="0"/>
            <a:r>
              <a:rPr lang="nl-NL" sz="1850" b="1" dirty="0">
                <a:solidFill>
                  <a:srgbClr val="00A3DB"/>
                </a:solidFill>
                <a:latin typeface="Verdana"/>
                <a:ea typeface="Verdana"/>
              </a:rPr>
              <a:t>Onderzoeksmethode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Trends en ontwikkelingen: beleid, techniek, arbeid, netcongestie, besparing </a:t>
            </a:r>
            <a:r>
              <a:rPr lang="nl-NL" altLang="nl-NL" sz="1850" dirty="0" err="1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vs</a:t>
            </a: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 toename elektrificatie, onderzoeken dakconstructies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Landelijke cases onderzocht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Gesprekken met ondernemers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Analyse op huidige potentie (monitor), </a:t>
            </a: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reflectie huidige werkwijze gemeente en reflectie huidige ambitie</a:t>
            </a: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0"/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0"/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Onderzoek uitgevoerd door Harald Zegeren en Stan Tingen (bureau Bind)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836D86-01B7-4473-B81D-050E29B1D708}"/>
              </a:ext>
            </a:extLst>
          </p:cNvPr>
          <p:cNvSpPr txBox="1">
            <a:spLocks/>
          </p:cNvSpPr>
          <p:nvPr/>
        </p:nvSpPr>
        <p:spPr>
          <a:xfrm>
            <a:off x="1351946" y="5440741"/>
            <a:ext cx="10270067" cy="73448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nl-NL" sz="4000" b="1" dirty="0">
              <a:solidFill>
                <a:srgbClr val="00A3DB"/>
              </a:solidFill>
              <a:latin typeface="Verdana"/>
              <a:ea typeface="Verdana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pic>
        <p:nvPicPr>
          <p:cNvPr id="8" name="Picture 2" descr="Gemeente Olst-Wijhe | Inwoners">
            <a:extLst>
              <a:ext uri="{FF2B5EF4-FFF2-40B4-BE49-F238E27FC236}">
                <a16:creationId xmlns:a16="http://schemas.microsoft.com/office/drawing/2014/main" id="{15E1A698-2B48-4C92-87F1-57547627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9" y="5314763"/>
            <a:ext cx="1802075" cy="1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9CE5E9-DBD3-43A6-8B4B-B568212A8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600" y="2083627"/>
            <a:ext cx="2601207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0909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Monitor gebruikt om potentie zon op dak in beeld te brengen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1142396" y="1251857"/>
            <a:ext cx="9697658" cy="47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Potentie inschatten is complex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Zon op dak monitor geeft een gedetailleerder inzicht, met name over niet benut dakoppervlak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Combineer ‘harde’ met ‘zachte’ data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0"/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0"/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836D86-01B7-4473-B81D-050E29B1D708}"/>
              </a:ext>
            </a:extLst>
          </p:cNvPr>
          <p:cNvSpPr txBox="1">
            <a:spLocks/>
          </p:cNvSpPr>
          <p:nvPr/>
        </p:nvSpPr>
        <p:spPr>
          <a:xfrm>
            <a:off x="1351946" y="5440741"/>
            <a:ext cx="10270067" cy="73448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nl-NL" sz="4000" b="1" dirty="0">
              <a:solidFill>
                <a:srgbClr val="00A3DB"/>
              </a:solidFill>
              <a:latin typeface="Verdana"/>
              <a:ea typeface="Verdana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86FA3CF-280E-40C5-AC35-40D0F02B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21" y="3188151"/>
            <a:ext cx="7010128" cy="3243796"/>
          </a:xfrm>
          <a:prstGeom prst="rect">
            <a:avLst/>
          </a:prstGeom>
        </p:spPr>
      </p:pic>
      <p:pic>
        <p:nvPicPr>
          <p:cNvPr id="8" name="Picture 2" descr="Gemeente Olst-Wijhe | Inwoners">
            <a:extLst>
              <a:ext uri="{FF2B5EF4-FFF2-40B4-BE49-F238E27FC236}">
                <a16:creationId xmlns:a16="http://schemas.microsoft.com/office/drawing/2014/main" id="{BDB28CC5-EA11-4836-BF71-4D1596D5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9" y="5314763"/>
            <a:ext cx="1802075" cy="1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3211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Monitor gebruikt om potentie zon op dak in beeld te brengen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1142396" y="1251857"/>
            <a:ext cx="9697658" cy="47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Potentie zon op dak hoger dan huidige ambitie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Advies: zet in op informatievoorziening </a:t>
            </a:r>
            <a:r>
              <a:rPr lang="nl-NL" altLang="nl-NL" sz="1850" dirty="0" err="1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dakeigenaren</a:t>
            </a: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, gebiedsgerichte aanpak, maak gebruik van ‘lokale helden’,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0"/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0"/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836D86-01B7-4473-B81D-050E29B1D708}"/>
              </a:ext>
            </a:extLst>
          </p:cNvPr>
          <p:cNvSpPr txBox="1">
            <a:spLocks/>
          </p:cNvSpPr>
          <p:nvPr/>
        </p:nvSpPr>
        <p:spPr>
          <a:xfrm>
            <a:off x="1351946" y="5440741"/>
            <a:ext cx="10270067" cy="73448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nl-NL" sz="4000" b="1" dirty="0">
              <a:solidFill>
                <a:srgbClr val="00A3DB"/>
              </a:solidFill>
              <a:latin typeface="Verdana"/>
              <a:ea typeface="Verdana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FB7CF4-7012-42B6-9EDF-F43247A6A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91" y="2780214"/>
            <a:ext cx="7190318" cy="3844472"/>
          </a:xfrm>
          <a:prstGeom prst="rect">
            <a:avLst/>
          </a:prstGeom>
        </p:spPr>
      </p:pic>
      <p:pic>
        <p:nvPicPr>
          <p:cNvPr id="9" name="Picture 2" descr="Gemeente Olst-Wijhe | Inwoners">
            <a:extLst>
              <a:ext uri="{FF2B5EF4-FFF2-40B4-BE49-F238E27FC236}">
                <a16:creationId xmlns:a16="http://schemas.microsoft.com/office/drawing/2014/main" id="{9DC6A166-6950-4CBD-96B2-2C2279F84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9" y="5314763"/>
            <a:ext cx="1802075" cy="1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49170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Vervolgstappen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1142396" y="1251857"/>
            <a:ext cx="9697658" cy="47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Opgave niet direct eenvoudiger (hoe zetten we onze capaciteit in)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Andere technieken blijven nodig:  gesprek met raad moet nog gevoerd worden, ook over invulling </a:t>
            </a:r>
            <a:r>
              <a:rPr lang="nl-NL" altLang="nl-NL" sz="1850" dirty="0" err="1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pm</a:t>
            </a: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-post wind RES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Mogelijk trainee aan de slag met vervolgvragen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0"/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0"/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836D86-01B7-4473-B81D-050E29B1D708}"/>
              </a:ext>
            </a:extLst>
          </p:cNvPr>
          <p:cNvSpPr txBox="1">
            <a:spLocks/>
          </p:cNvSpPr>
          <p:nvPr/>
        </p:nvSpPr>
        <p:spPr>
          <a:xfrm>
            <a:off x="1351946" y="5440741"/>
            <a:ext cx="10270067" cy="73448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nl-NL" sz="4000" b="1" dirty="0">
              <a:solidFill>
                <a:srgbClr val="00A3DB"/>
              </a:solidFill>
              <a:latin typeface="Verdana"/>
              <a:ea typeface="Verdana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pic>
        <p:nvPicPr>
          <p:cNvPr id="8" name="Picture 2" descr="Gemeente Olst-Wijhe | Inwoners">
            <a:extLst>
              <a:ext uri="{FF2B5EF4-FFF2-40B4-BE49-F238E27FC236}">
                <a16:creationId xmlns:a16="http://schemas.microsoft.com/office/drawing/2014/main" id="{4C2D4712-9936-4356-98D1-03B1FBBF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9" y="5314763"/>
            <a:ext cx="1802075" cy="1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ewoners buitengebied Wijhe overrompeld door zonneparkplannen: &amp;#39;Als ze er  liggen, kan je niet meer terug&amp;#39; | Salland | destentor.nl">
            <a:extLst>
              <a:ext uri="{FF2B5EF4-FFF2-40B4-BE49-F238E27FC236}">
                <a16:creationId xmlns:a16="http://schemas.microsoft.com/office/drawing/2014/main" id="{1CE26A10-8AC4-48D7-9E8A-8F26D1D63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/>
          <a:stretch/>
        </p:blipFill>
        <p:spPr bwMode="auto">
          <a:xfrm>
            <a:off x="8063806" y="3388726"/>
            <a:ext cx="3840328" cy="29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nergietuin De Noordmanshoek - Home | Facebook">
            <a:extLst>
              <a:ext uri="{FF2B5EF4-FFF2-40B4-BE49-F238E27FC236}">
                <a16:creationId xmlns:a16="http://schemas.microsoft.com/office/drawing/2014/main" id="{D73C0CAC-C361-43B2-9267-5EA73B96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43" y="3378976"/>
            <a:ext cx="4614636" cy="28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6149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903" y="162984"/>
            <a:ext cx="10805281" cy="734483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Doorontwikkeling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847243" y="1588756"/>
            <a:ext cx="3758404" cy="526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defTabSz="1219170">
              <a:lnSpc>
                <a:spcPct val="150000"/>
              </a:lnSpc>
              <a:buFont typeface="Arial"/>
              <a:buChar char="•"/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Bedrijventerreinen</a:t>
            </a:r>
          </a:p>
          <a:p>
            <a:pPr marL="342900" indent="-342900" defTabSz="1219170">
              <a:lnSpc>
                <a:spcPct val="150000"/>
              </a:lnSpc>
              <a:buFont typeface="Arial"/>
              <a:buChar char="•"/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Asbestdaken</a:t>
            </a:r>
          </a:p>
          <a:p>
            <a:pPr marL="342900" indent="-342900" defTabSz="1219170">
              <a:lnSpc>
                <a:spcPct val="150000"/>
              </a:lnSpc>
              <a:buFont typeface="Arial"/>
              <a:buChar char="•"/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Netcongestie</a:t>
            </a:r>
          </a:p>
          <a:p>
            <a:pPr marL="342900" indent="-342900" defTabSz="1219170">
              <a:lnSpc>
                <a:spcPct val="150000"/>
              </a:lnSpc>
              <a:buFont typeface="Arial"/>
              <a:buChar char="•"/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SCE data</a:t>
            </a: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pic>
        <p:nvPicPr>
          <p:cNvPr id="3" name="Afbeelding 9">
            <a:extLst>
              <a:ext uri="{FF2B5EF4-FFF2-40B4-BE49-F238E27FC236}">
                <a16:creationId xmlns:a16="http://schemas.microsoft.com/office/drawing/2014/main" id="{D3A3BE5D-8BFF-4DC9-B308-492C5832A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6" t="22818" r="21598" b="7006"/>
          <a:stretch/>
        </p:blipFill>
        <p:spPr>
          <a:xfrm>
            <a:off x="5200225" y="1592426"/>
            <a:ext cx="5533679" cy="38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2337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CFC17AC-AC87-45EF-992C-72F2753F4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721" y="1059629"/>
            <a:ext cx="9787467" cy="1714454"/>
          </a:xfrm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nl-NL" altLang="nl-NL" sz="3200" b="1" dirty="0">
                <a:solidFill>
                  <a:srgbClr val="00A3DB"/>
                </a:solidFill>
                <a:latin typeface="Verdana"/>
                <a:ea typeface="Verdana"/>
              </a:rPr>
              <a:t>Bedankt voor de aandacht!</a:t>
            </a:r>
            <a:endParaRPr lang="en-US" dirty="0"/>
          </a:p>
        </p:txBody>
      </p:sp>
      <p:pic>
        <p:nvPicPr>
          <p:cNvPr id="8" name="Picture 2" descr="Overijssel heeft nieuwe energie">
            <a:extLst>
              <a:ext uri="{FF2B5EF4-FFF2-40B4-BE49-F238E27FC236}">
                <a16:creationId xmlns:a16="http://schemas.microsoft.com/office/drawing/2014/main" id="{72D8392A-1C16-4090-AB80-A83E667D2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884C396-03CB-4E7E-98F5-508420C9D107}"/>
              </a:ext>
            </a:extLst>
          </p:cNvPr>
          <p:cNvSpPr txBox="1">
            <a:spLocks/>
          </p:cNvSpPr>
          <p:nvPr/>
        </p:nvSpPr>
        <p:spPr bwMode="auto">
          <a:xfrm>
            <a:off x="580473" y="2674593"/>
            <a:ext cx="6715689" cy="342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Vragen:</a:t>
            </a:r>
          </a:p>
          <a:p>
            <a:pPr defTabSz="1219170"/>
            <a:endParaRPr lang="nl-NL" sz="1850" dirty="0">
              <a:solidFill>
                <a:srgbClr val="00A3DB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defTabSz="1219170"/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Tjerk Lap | </a:t>
            </a:r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3"/>
              </a:rPr>
              <a:t>t.lap@overijssel.nl</a:t>
            </a:r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| 06 311 000 32</a:t>
            </a:r>
          </a:p>
          <a:p>
            <a:pPr defTabSz="1219170"/>
            <a:endParaRPr lang="nl-NL" sz="1850" dirty="0">
              <a:solidFill>
                <a:srgbClr val="00A3DB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defTabSz="1219170"/>
            <a:endParaRPr lang="nl-NL" sz="1850" dirty="0">
              <a:solidFill>
                <a:srgbClr val="00A3DB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defTabSz="1219170"/>
            <a:endParaRPr lang="nl-NL" sz="1850" dirty="0">
              <a:solidFill>
                <a:srgbClr val="00A3DB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defTabSz="1219170"/>
            <a:endParaRPr lang="nl-NL" sz="1850" dirty="0">
              <a:solidFill>
                <a:srgbClr val="00A3DB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defTabSz="1219170"/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Met medewerking van:</a:t>
            </a:r>
          </a:p>
          <a:p>
            <a:pPr defTabSz="1219170"/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Ivo Boerdam (projectleider)</a:t>
            </a:r>
          </a:p>
          <a:p>
            <a:pPr defTabSz="1219170"/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Peter de Jong (NEO)</a:t>
            </a:r>
          </a:p>
          <a:p>
            <a:pPr defTabSz="1219170"/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Peter Auke Nicolaij</a:t>
            </a:r>
          </a:p>
          <a:p>
            <a:pPr defTabSz="1219170"/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Daan van der Veen</a:t>
            </a:r>
          </a:p>
          <a:p>
            <a:pPr defTabSz="1219170"/>
            <a:r>
              <a:rPr lang="nl-NL" sz="1850" dirty="0">
                <a:solidFill>
                  <a:srgbClr val="00A3D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Karin Verhagen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071409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Zon op Dak monitor – Waarom?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5357733" y="5867593"/>
            <a:ext cx="1408905" cy="5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Jaarlijks</a:t>
            </a:r>
            <a:endParaRPr lang="en-US" dirty="0"/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FAFE3F59-4BF5-49BD-8AA6-D42209342051}"/>
              </a:ext>
            </a:extLst>
          </p:cNvPr>
          <p:cNvSpPr/>
          <p:nvPr/>
        </p:nvSpPr>
        <p:spPr>
          <a:xfrm rot="5400000">
            <a:off x="3949269" y="3458077"/>
            <a:ext cx="4205638" cy="526941"/>
          </a:xfrm>
          <a:prstGeom prst="left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Tijd</a:t>
            </a:r>
            <a:r>
              <a:rPr lang="en-US" dirty="0"/>
              <a:t>                                     v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2BF7B2C-8A74-4FBE-97CE-4C1BC63EE85E}"/>
              </a:ext>
            </a:extLst>
          </p:cNvPr>
          <p:cNvSpPr txBox="1">
            <a:spLocks/>
          </p:cNvSpPr>
          <p:nvPr/>
        </p:nvSpPr>
        <p:spPr bwMode="auto">
          <a:xfrm>
            <a:off x="1320947" y="3327594"/>
            <a:ext cx="1472404" cy="6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Provincie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41FEA05-A4BB-4B75-85F2-DA1DBFBF5100}"/>
              </a:ext>
            </a:extLst>
          </p:cNvPr>
          <p:cNvSpPr txBox="1">
            <a:spLocks/>
          </p:cNvSpPr>
          <p:nvPr/>
        </p:nvSpPr>
        <p:spPr bwMode="auto">
          <a:xfrm>
            <a:off x="9385446" y="3327592"/>
            <a:ext cx="1472404" cy="6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Dak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E3616EE-31AC-4D3B-821A-ADE7588ABE67}"/>
              </a:ext>
            </a:extLst>
          </p:cNvPr>
          <p:cNvSpPr txBox="1">
            <a:spLocks/>
          </p:cNvSpPr>
          <p:nvPr/>
        </p:nvSpPr>
        <p:spPr bwMode="auto">
          <a:xfrm>
            <a:off x="5176305" y="1195808"/>
            <a:ext cx="1789904" cy="5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Maandelijks</a:t>
            </a:r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3972E35-BEDE-454F-8FF0-47A1B5ACA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23" y="4636118"/>
            <a:ext cx="711201" cy="7112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55DC1BA-B844-48D2-A7DE-62D133A3DDA6}"/>
              </a:ext>
            </a:extLst>
          </p:cNvPr>
          <p:cNvGrpSpPr/>
          <p:nvPr/>
        </p:nvGrpSpPr>
        <p:grpSpPr>
          <a:xfrm>
            <a:off x="5366803" y="4541414"/>
            <a:ext cx="1408905" cy="1087948"/>
            <a:chOff x="5324323" y="4030980"/>
            <a:chExt cx="1408905" cy="1087948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182A279E-4279-46B8-BA96-7200ED61D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" r="641" b="19595"/>
            <a:stretch/>
          </p:blipFill>
          <p:spPr>
            <a:xfrm>
              <a:off x="5324323" y="4030980"/>
              <a:ext cx="1399462" cy="1081543"/>
            </a:xfrm>
            <a:prstGeom prst="rect">
              <a:avLst/>
            </a:prstGeom>
          </p:spPr>
        </p:pic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AECAEDEB-AF9B-4E6C-A939-08F0E7921AB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24323" y="4812873"/>
              <a:ext cx="1408905" cy="306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ctr"/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lnSpc>
                  <a:spcPct val="90000"/>
                </a:lnSpc>
              </a:pPr>
              <a:r>
                <a:rPr lang="nl-NL" altLang="nl-NL" sz="1850" b="1" dirty="0" err="1">
                  <a:solidFill>
                    <a:schemeClr val="accent2">
                      <a:lumMod val="75000"/>
                    </a:schemeClr>
                  </a:solidFill>
                  <a:latin typeface="Verdana"/>
                  <a:ea typeface="Verdana"/>
                </a:rPr>
                <a:t>KliMo</a:t>
              </a:r>
              <a:endParaRPr lang="en-US" dirty="0" err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Picture 18">
            <a:extLst>
              <a:ext uri="{FF2B5EF4-FFF2-40B4-BE49-F238E27FC236}">
                <a16:creationId xmlns:a16="http://schemas.microsoft.com/office/drawing/2014/main" id="{65DDBDA5-6075-4200-8ECB-206B5F5ED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121" y="3665553"/>
            <a:ext cx="2571750" cy="43815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BDD390F0-015A-4B33-937D-32512561E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238" y="1618727"/>
            <a:ext cx="2743200" cy="1030986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C2875FA5-3121-4492-B787-7D13A6356964}"/>
              </a:ext>
            </a:extLst>
          </p:cNvPr>
          <p:cNvSpPr txBox="1">
            <a:spLocks/>
          </p:cNvSpPr>
          <p:nvPr/>
        </p:nvSpPr>
        <p:spPr bwMode="auto">
          <a:xfrm>
            <a:off x="7652804" y="1622165"/>
            <a:ext cx="1408905" cy="5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</a:rPr>
              <a:t>SDE-lijst</a:t>
            </a:r>
            <a:endParaRPr lang="en-US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FD9364D5-8D9E-47C3-9491-414154DFB771}"/>
              </a:ext>
            </a:extLst>
          </p:cNvPr>
          <p:cNvSpPr/>
          <p:nvPr/>
        </p:nvSpPr>
        <p:spPr>
          <a:xfrm>
            <a:off x="3044832" y="3192447"/>
            <a:ext cx="6014356" cy="531884"/>
          </a:xfrm>
          <a:prstGeom prst="left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Geografisch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3" name="Ster: 5 punten 2">
            <a:extLst>
              <a:ext uri="{FF2B5EF4-FFF2-40B4-BE49-F238E27FC236}">
                <a16:creationId xmlns:a16="http://schemas.microsoft.com/office/drawing/2014/main" id="{7D17ED73-AE2E-4CEA-9350-E899C4B8CB8F}"/>
              </a:ext>
            </a:extLst>
          </p:cNvPr>
          <p:cNvSpPr/>
          <p:nvPr/>
        </p:nvSpPr>
        <p:spPr>
          <a:xfrm>
            <a:off x="8847926" y="957629"/>
            <a:ext cx="838332" cy="734483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396400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Zon op Dak monitor – Waarom?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294920" y="6414689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5148869" y="5856974"/>
            <a:ext cx="1808047" cy="5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Nauwkeurig</a:t>
            </a:r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2BF7B2C-8A74-4FBE-97CE-4C1BC63EE85E}"/>
              </a:ext>
            </a:extLst>
          </p:cNvPr>
          <p:cNvSpPr txBox="1">
            <a:spLocks/>
          </p:cNvSpPr>
          <p:nvPr/>
        </p:nvSpPr>
        <p:spPr bwMode="auto">
          <a:xfrm>
            <a:off x="1311654" y="3262545"/>
            <a:ext cx="1472404" cy="6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Provincie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41FEA05-A4BB-4B75-85F2-DA1DBFBF5100}"/>
              </a:ext>
            </a:extLst>
          </p:cNvPr>
          <p:cNvSpPr txBox="1">
            <a:spLocks/>
          </p:cNvSpPr>
          <p:nvPr/>
        </p:nvSpPr>
        <p:spPr bwMode="auto">
          <a:xfrm>
            <a:off x="9376153" y="3262544"/>
            <a:ext cx="1472404" cy="6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Dak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E3616EE-31AC-4D3B-821A-ADE7588ABE67}"/>
              </a:ext>
            </a:extLst>
          </p:cNvPr>
          <p:cNvSpPr txBox="1">
            <a:spLocks/>
          </p:cNvSpPr>
          <p:nvPr/>
        </p:nvSpPr>
        <p:spPr bwMode="auto">
          <a:xfrm>
            <a:off x="4949299" y="1176116"/>
            <a:ext cx="2216259" cy="5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Onnauwkeurig</a:t>
            </a:r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3972E35-BEDE-454F-8FF0-47A1B5ACA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516" y="5215141"/>
            <a:ext cx="711201" cy="711201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65DDBDA5-6075-4200-8ECB-206B5F5ED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741" y="3634224"/>
            <a:ext cx="2571750" cy="4381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5EBE55-8ED1-42DB-8D6B-85621CBE8D82}"/>
              </a:ext>
            </a:extLst>
          </p:cNvPr>
          <p:cNvGrpSpPr/>
          <p:nvPr/>
        </p:nvGrpSpPr>
        <p:grpSpPr>
          <a:xfrm>
            <a:off x="6744232" y="2052606"/>
            <a:ext cx="2743200" cy="1030986"/>
            <a:chOff x="6965043" y="1516507"/>
            <a:chExt cx="2743200" cy="1030986"/>
          </a:xfrm>
        </p:grpSpPr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BDD390F0-015A-4B33-937D-32512561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5043" y="1516507"/>
              <a:ext cx="2743200" cy="1030986"/>
            </a:xfrm>
            <a:prstGeom prst="rect">
              <a:avLst/>
            </a:prstGeom>
          </p:spPr>
        </p:pic>
        <p:sp>
          <p:nvSpPr>
            <p:cNvPr id="21" name="Titel 1">
              <a:extLst>
                <a:ext uri="{FF2B5EF4-FFF2-40B4-BE49-F238E27FC236}">
                  <a16:creationId xmlns:a16="http://schemas.microsoft.com/office/drawing/2014/main" id="{C2875FA5-3121-4492-B787-7D13A635696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73609" y="1519945"/>
              <a:ext cx="1408905" cy="578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ctr"/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219170">
                <a:lnSpc>
                  <a:spcPct val="90000"/>
                </a:lnSpc>
              </a:pPr>
              <a:r>
                <a:rPr lang="nl-NL" altLang="nl-NL" sz="1850" b="1" dirty="0">
                  <a:solidFill>
                    <a:schemeClr val="accent1">
                      <a:lumMod val="75000"/>
                    </a:schemeClr>
                  </a:solidFill>
                  <a:latin typeface="Verdana"/>
                  <a:ea typeface="Verdana"/>
                </a:rPr>
                <a:t>SDE-lijst</a:t>
              </a:r>
              <a:endParaRPr lang="en-US">
                <a:solidFill>
                  <a:schemeClr val="accent1">
                    <a:lumMod val="75000"/>
                  </a:schemeClr>
                </a:solidFill>
                <a:cs typeface="Calibri"/>
              </a:endParaRPr>
            </a:p>
          </p:txBody>
        </p:sp>
      </p:grpSp>
      <p:sp>
        <p:nvSpPr>
          <p:cNvPr id="22" name="Arrow: Left-Right 9">
            <a:extLst>
              <a:ext uri="{FF2B5EF4-FFF2-40B4-BE49-F238E27FC236}">
                <a16:creationId xmlns:a16="http://schemas.microsoft.com/office/drawing/2014/main" id="{8B5168D8-6E33-489B-8A99-32ED929C5954}"/>
              </a:ext>
            </a:extLst>
          </p:cNvPr>
          <p:cNvSpPr/>
          <p:nvPr/>
        </p:nvSpPr>
        <p:spPr>
          <a:xfrm rot="5400000">
            <a:off x="3949269" y="3458077"/>
            <a:ext cx="4205638" cy="526941"/>
          </a:xfrm>
          <a:prstGeom prst="left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Opwek</a:t>
            </a:r>
            <a:r>
              <a:rPr lang="en-US" dirty="0"/>
              <a:t> data                                         </a:t>
            </a:r>
            <a:r>
              <a:rPr lang="en-US" dirty="0">
                <a:solidFill>
                  <a:srgbClr val="00B0F0"/>
                </a:solidFill>
              </a:rPr>
              <a:t> v</a:t>
            </a:r>
          </a:p>
        </p:txBody>
      </p:sp>
      <p:sp>
        <p:nvSpPr>
          <p:cNvPr id="23" name="Arrow: Left-Right 3">
            <a:extLst>
              <a:ext uri="{FF2B5EF4-FFF2-40B4-BE49-F238E27FC236}">
                <a16:creationId xmlns:a16="http://schemas.microsoft.com/office/drawing/2014/main" id="{464F5FE9-6E74-4A89-9E05-CEF805BEA649}"/>
              </a:ext>
            </a:extLst>
          </p:cNvPr>
          <p:cNvSpPr/>
          <p:nvPr/>
        </p:nvSpPr>
        <p:spPr>
          <a:xfrm>
            <a:off x="3044832" y="3192447"/>
            <a:ext cx="6014356" cy="531884"/>
          </a:xfrm>
          <a:prstGeom prst="left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Geografisch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5DC1BA-B844-48D2-A7DE-62D133A3DDA6}"/>
              </a:ext>
            </a:extLst>
          </p:cNvPr>
          <p:cNvGrpSpPr/>
          <p:nvPr/>
        </p:nvGrpSpPr>
        <p:grpSpPr>
          <a:xfrm>
            <a:off x="5294920" y="4208749"/>
            <a:ext cx="1408905" cy="1087948"/>
            <a:chOff x="5324323" y="4030980"/>
            <a:chExt cx="1408905" cy="1087948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182A279E-4279-46B8-BA96-7200ED61D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5" r="641" b="19595"/>
            <a:stretch/>
          </p:blipFill>
          <p:spPr>
            <a:xfrm>
              <a:off x="5324323" y="4030980"/>
              <a:ext cx="1399462" cy="1081543"/>
            </a:xfrm>
            <a:prstGeom prst="rect">
              <a:avLst/>
            </a:prstGeom>
          </p:spPr>
        </p:pic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AECAEDEB-AF9B-4E6C-A939-08F0E7921AB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24323" y="4812873"/>
              <a:ext cx="1408905" cy="306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ctr"/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lnSpc>
                  <a:spcPct val="90000"/>
                </a:lnSpc>
              </a:pPr>
              <a:r>
                <a:rPr lang="nl-NL" altLang="nl-NL" sz="1850" b="1" dirty="0" err="1">
                  <a:solidFill>
                    <a:schemeClr val="accent2">
                      <a:lumMod val="75000"/>
                    </a:schemeClr>
                  </a:solidFill>
                  <a:latin typeface="Verdana"/>
                  <a:ea typeface="Verdana"/>
                </a:rPr>
                <a:t>KliMo</a:t>
              </a:r>
              <a:endParaRPr lang="en-US" dirty="0" err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Ster: 5 punten 19">
            <a:extLst>
              <a:ext uri="{FF2B5EF4-FFF2-40B4-BE49-F238E27FC236}">
                <a16:creationId xmlns:a16="http://schemas.microsoft.com/office/drawing/2014/main" id="{5315C22E-E6BA-4AFF-B138-9ADB34F11A79}"/>
              </a:ext>
            </a:extLst>
          </p:cNvPr>
          <p:cNvSpPr/>
          <p:nvPr/>
        </p:nvSpPr>
        <p:spPr>
          <a:xfrm>
            <a:off x="8257250" y="4990642"/>
            <a:ext cx="838332" cy="734483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19062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Zon op Dak monitor – Waarom?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1142396" y="712589"/>
            <a:ext cx="7131592" cy="526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Verschil met zonnedakje</a:t>
            </a:r>
          </a:p>
          <a:p>
            <a:pPr defTabSz="1219170">
              <a:lnSpc>
                <a:spcPct val="90000"/>
              </a:lnSpc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indent="-342900" defTabSz="1219170">
              <a:lnSpc>
                <a:spcPct val="90000"/>
              </a:lnSpc>
              <a:buFontTx/>
              <a:buChar char="-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Inzicht in realisatie op wijkniveau: </a:t>
            </a:r>
          </a:p>
          <a:p>
            <a:pPr marL="1085850" lvl="1" indent="-342900" defTabSz="1219170">
              <a:lnSpc>
                <a:spcPct val="90000"/>
              </a:lnSpc>
              <a:buFontTx/>
              <a:buChar char="-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# zonnepanelen</a:t>
            </a:r>
          </a:p>
          <a:p>
            <a:pPr marL="1085850" lvl="1" indent="-342900" defTabSz="1219170">
              <a:lnSpc>
                <a:spcPct val="90000"/>
              </a:lnSpc>
              <a:buFontTx/>
              <a:buChar char="-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Geschatte opbrengst (</a:t>
            </a:r>
            <a:r>
              <a:rPr lang="nl-NL" altLang="nl-NL" sz="1850" dirty="0" err="1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GWh</a:t>
            </a: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)</a:t>
            </a:r>
          </a:p>
          <a:p>
            <a:pPr marL="342900" indent="-342900" defTabSz="1219170">
              <a:lnSpc>
                <a:spcPct val="90000"/>
              </a:lnSpc>
              <a:buFontTx/>
              <a:buChar char="-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Direct inzicht in stand van zaken RES-doelstelling</a:t>
            </a:r>
          </a:p>
          <a:p>
            <a:pPr marL="342900" indent="-342900" defTabSz="1219170">
              <a:lnSpc>
                <a:spcPct val="90000"/>
              </a:lnSpc>
              <a:buFontTx/>
              <a:buChar char="-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indent="-342900" defTabSz="1219170">
              <a:lnSpc>
                <a:spcPct val="90000"/>
              </a:lnSpc>
              <a:buFontTx/>
              <a:buChar char="-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Direct inzicht in beschikbaar dakoppervlakte</a:t>
            </a:r>
          </a:p>
          <a:p>
            <a:pPr marL="1085850" lvl="1" indent="-342900" defTabSz="1219170">
              <a:lnSpc>
                <a:spcPct val="90000"/>
              </a:lnSpc>
              <a:buFontTx/>
              <a:buChar char="-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indent="-342900" defTabSz="1219170">
              <a:lnSpc>
                <a:spcPct val="90000"/>
              </a:lnSpc>
              <a:buFontTx/>
              <a:buChar char="-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Inzicht in potentie:</a:t>
            </a:r>
          </a:p>
          <a:p>
            <a:pPr marL="1085850" lvl="1" indent="-342900" defTabSz="1219170">
              <a:lnSpc>
                <a:spcPct val="90000"/>
              </a:lnSpc>
              <a:buFontTx/>
              <a:buChar char="-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#daken</a:t>
            </a:r>
          </a:p>
          <a:p>
            <a:pPr marL="1085850" lvl="1" indent="-342900" defTabSz="1219170">
              <a:lnSpc>
                <a:spcPct val="90000"/>
              </a:lnSpc>
              <a:buFontTx/>
              <a:buChar char="-"/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Potentiële opbrengst (</a:t>
            </a:r>
            <a:r>
              <a:rPr lang="nl-NL" altLang="nl-NL" sz="1850" dirty="0" err="1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GWh</a:t>
            </a: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)</a:t>
            </a:r>
          </a:p>
          <a:p>
            <a:pPr marL="1085850" lvl="1" indent="-342900" defTabSz="1219170">
              <a:lnSpc>
                <a:spcPct val="90000"/>
              </a:lnSpc>
              <a:buFontTx/>
              <a:buChar char="-"/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lvl="1" indent="0" defTabSz="1219170">
              <a:lnSpc>
                <a:spcPct val="90000"/>
              </a:lnSpc>
            </a:pPr>
            <a:endParaRPr lang="nl-NL" altLang="nl-NL" sz="1850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defTabSz="1219170">
              <a:lnSpc>
                <a:spcPct val="90000"/>
              </a:lnSpc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defTabSz="1219170">
              <a:lnSpc>
                <a:spcPct val="90000"/>
              </a:lnSpc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9692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Zon op Dak monitor – Waarom?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1142396" y="712589"/>
            <a:ext cx="6044403" cy="526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Monitor – Ieder dak een zonnedak</a:t>
            </a:r>
          </a:p>
          <a:p>
            <a:pPr defTabSz="1219170">
              <a:lnSpc>
                <a:spcPct val="90000"/>
              </a:lnSpc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- Realisatie </a:t>
            </a:r>
          </a:p>
          <a:p>
            <a:pPr defTabSz="1219170">
              <a:lnSpc>
                <a:spcPct val="90000"/>
              </a:lnSpc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   - RES-waardige daken</a:t>
            </a:r>
          </a:p>
          <a:p>
            <a:pPr defTabSz="1219170">
              <a:lnSpc>
                <a:spcPct val="90000"/>
              </a:lnSpc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   - Hoog geografisch niveau</a:t>
            </a:r>
          </a:p>
          <a:p>
            <a:pPr defTabSz="1219170">
              <a:lnSpc>
                <a:spcPct val="90000"/>
              </a:lnSpc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   - Klein- &amp; Grootschalige zon op dak</a:t>
            </a:r>
          </a:p>
          <a:p>
            <a:pPr defTabSz="1219170">
              <a:lnSpc>
                <a:spcPct val="90000"/>
              </a:lnSpc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- Potentie</a:t>
            </a:r>
          </a:p>
          <a:p>
            <a:pPr defTabSz="1219170">
              <a:lnSpc>
                <a:spcPct val="90000"/>
              </a:lnSpc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   - Geschikt oppervlakte</a:t>
            </a:r>
            <a:endParaRPr lang="nl-NL" altLang="nl-NL" sz="1850" dirty="0">
              <a:solidFill>
                <a:srgbClr val="00A3DB"/>
              </a:solidFill>
              <a:latin typeface="Verdana"/>
              <a:ea typeface="Verdana"/>
            </a:endParaRPr>
          </a:p>
          <a:p>
            <a:pPr defTabSz="1219170">
              <a:lnSpc>
                <a:spcPct val="90000"/>
              </a:lnSpc>
            </a:pPr>
            <a:r>
              <a:rPr lang="nl-NL" altLang="nl-NL" sz="185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   - Detail uitsplitsing</a:t>
            </a:r>
          </a:p>
          <a:p>
            <a:pPr marL="342900" indent="-342900" defTabSz="1219170">
              <a:lnSpc>
                <a:spcPct val="90000"/>
              </a:lnSpc>
              <a:buFont typeface="Arial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836D86-01B7-4473-B81D-050E29B1D708}"/>
              </a:ext>
            </a:extLst>
          </p:cNvPr>
          <p:cNvSpPr txBox="1">
            <a:spLocks/>
          </p:cNvSpPr>
          <p:nvPr/>
        </p:nvSpPr>
        <p:spPr>
          <a:xfrm>
            <a:off x="1351946" y="5440741"/>
            <a:ext cx="10270067" cy="73448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Totaalpakket Zon op Dak monitor!!</a:t>
            </a:r>
            <a:endParaRPr lang="nl-NL" sz="4000" b="1" dirty="0">
              <a:solidFill>
                <a:srgbClr val="00A3DB"/>
              </a:solidFill>
              <a:latin typeface="Verdana"/>
              <a:ea typeface="Verdana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7512971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nl-NL" sz="4000" b="1">
                <a:solidFill>
                  <a:srgbClr val="00A3DB"/>
                </a:solidFill>
                <a:latin typeface="Verdana"/>
                <a:ea typeface="Verdana"/>
              </a:rPr>
              <a:t>Hoe werkt de monitor</a:t>
            </a:r>
            <a:endParaRPr lang="en-US"/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1323824" y="1492732"/>
            <a:ext cx="1871547" cy="4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Luchtfoto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21E7AD2-2CCD-4CC2-8C45-C5A044FFA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337"/>
          <a:stretch/>
        </p:blipFill>
        <p:spPr>
          <a:xfrm>
            <a:off x="6124497" y="1979427"/>
            <a:ext cx="2667044" cy="271022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D7A4808-AD78-42C3-863E-3DF71E241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71" y="1986444"/>
            <a:ext cx="5600698" cy="270368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B6FDB3D-1136-49BF-B8DF-CF1D93B97C40}"/>
              </a:ext>
            </a:extLst>
          </p:cNvPr>
          <p:cNvSpPr txBox="1">
            <a:spLocks/>
          </p:cNvSpPr>
          <p:nvPr/>
        </p:nvSpPr>
        <p:spPr bwMode="auto">
          <a:xfrm>
            <a:off x="144539" y="6273372"/>
            <a:ext cx="5908332" cy="5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400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Bron: toelichting zonnedakje en presentatie </a:t>
            </a:r>
            <a:r>
              <a:rPr lang="nl-NL" altLang="nl-NL" sz="1400" dirty="0" err="1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Sobolt</a:t>
            </a:r>
            <a:endParaRPr lang="nl-NL" altLang="nl-NL" sz="140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4FB1983-A6B5-4AA9-AC54-A0D35E05EB56}"/>
              </a:ext>
            </a:extLst>
          </p:cNvPr>
          <p:cNvSpPr txBox="1">
            <a:spLocks/>
          </p:cNvSpPr>
          <p:nvPr/>
        </p:nvSpPr>
        <p:spPr bwMode="auto">
          <a:xfrm>
            <a:off x="3637037" y="1492731"/>
            <a:ext cx="2443047" cy="4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Schaduwanalyse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21001F3-7ED1-4D9B-8B9B-23B0DC2A8D77}"/>
              </a:ext>
            </a:extLst>
          </p:cNvPr>
          <p:cNvSpPr txBox="1">
            <a:spLocks/>
          </p:cNvSpPr>
          <p:nvPr/>
        </p:nvSpPr>
        <p:spPr bwMode="auto">
          <a:xfrm>
            <a:off x="6458252" y="1492731"/>
            <a:ext cx="2161832" cy="4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  <a:cs typeface="Verdana" panose="020B0604030504040204" pitchFamily="34" charset="0"/>
              </a:rPr>
              <a:t>Koppeling BAG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784CD49-6898-4305-8DF2-38C0ABDBC468}"/>
              </a:ext>
            </a:extLst>
          </p:cNvPr>
          <p:cNvSpPr txBox="1">
            <a:spLocks/>
          </p:cNvSpPr>
          <p:nvPr/>
        </p:nvSpPr>
        <p:spPr bwMode="auto">
          <a:xfrm>
            <a:off x="8989179" y="1492730"/>
            <a:ext cx="2325117" cy="4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Zonnepaneel AI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6925F0E-8B39-4326-897D-AE356862365D}"/>
              </a:ext>
            </a:extLst>
          </p:cNvPr>
          <p:cNvSpPr txBox="1">
            <a:spLocks/>
          </p:cNvSpPr>
          <p:nvPr/>
        </p:nvSpPr>
        <p:spPr bwMode="auto">
          <a:xfrm>
            <a:off x="3591679" y="4776587"/>
            <a:ext cx="2443047" cy="4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Zonnig oppervlakte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BB63A0D-7718-4441-B4EB-044B3CE46F75}"/>
              </a:ext>
            </a:extLst>
          </p:cNvPr>
          <p:cNvSpPr txBox="1">
            <a:spLocks/>
          </p:cNvSpPr>
          <p:nvPr/>
        </p:nvSpPr>
        <p:spPr bwMode="auto">
          <a:xfrm>
            <a:off x="6267750" y="4776586"/>
            <a:ext cx="2443047" cy="4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Geschikt oppervlakte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7BEB029-AE69-4FF6-A595-9DECF964FF91}"/>
              </a:ext>
            </a:extLst>
          </p:cNvPr>
          <p:cNvSpPr txBox="1">
            <a:spLocks/>
          </p:cNvSpPr>
          <p:nvPr/>
        </p:nvSpPr>
        <p:spPr bwMode="auto">
          <a:xfrm>
            <a:off x="8934749" y="4776585"/>
            <a:ext cx="2443047" cy="4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lnSpc>
                <a:spcPct val="90000"/>
              </a:lnSpc>
            </a:pPr>
            <a:r>
              <a:rPr lang="nl-NL" altLang="nl-NL" sz="1850" b="1" dirty="0">
                <a:solidFill>
                  <a:srgbClr val="00A3DB"/>
                </a:solidFill>
                <a:latin typeface="Verdana"/>
                <a:ea typeface="Verdana"/>
              </a:rPr>
              <a:t>Aantal zonnepanelen</a:t>
            </a: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Calibri" panose="020F050202020403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F52F271D-5295-4E93-B8A2-E2AA256D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65" b="-337"/>
          <a:stretch/>
        </p:blipFill>
        <p:spPr>
          <a:xfrm>
            <a:off x="8816820" y="1979426"/>
            <a:ext cx="2668937" cy="27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6950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14FB2D4-B84B-4001-9AAA-9B26BAE6C9C4}"/>
              </a:ext>
            </a:extLst>
          </p:cNvPr>
          <p:cNvSpPr txBox="1">
            <a:spLocks/>
          </p:cNvSpPr>
          <p:nvPr/>
        </p:nvSpPr>
        <p:spPr>
          <a:xfrm>
            <a:off x="396839" y="2790774"/>
            <a:ext cx="10805281" cy="73448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900" b="1" dirty="0" err="1">
                <a:solidFill>
                  <a:srgbClr val="00A3DB"/>
                </a:solidFill>
                <a:latin typeface="Verdana"/>
                <a:ea typeface="Verdana"/>
              </a:rPr>
              <a:t>Gebruikerservaring</a:t>
            </a:r>
            <a:r>
              <a:rPr lang="en-US" sz="3900" b="1" dirty="0">
                <a:solidFill>
                  <a:srgbClr val="00A3DB"/>
                </a:solidFill>
                <a:latin typeface="Verdana"/>
                <a:ea typeface="Verdana"/>
              </a:rPr>
              <a:t>: </a:t>
            </a:r>
            <a:r>
              <a:rPr lang="en-US" sz="3900" b="1" dirty="0" err="1">
                <a:solidFill>
                  <a:srgbClr val="00A3DB"/>
                </a:solidFill>
                <a:latin typeface="Verdana"/>
                <a:ea typeface="Verdana"/>
              </a:rPr>
              <a:t>Olst-Wijhe</a:t>
            </a:r>
            <a:endParaRPr lang="en-US" sz="39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pic>
        <p:nvPicPr>
          <p:cNvPr id="1026" name="Picture 2" descr="Gemeente Olst-Wijhe | Inwoners">
            <a:extLst>
              <a:ext uri="{FF2B5EF4-FFF2-40B4-BE49-F238E27FC236}">
                <a16:creationId xmlns:a16="http://schemas.microsoft.com/office/drawing/2014/main" id="{2FB7F31B-9C83-4FE5-AF6A-86FCF286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37" y="3525257"/>
            <a:ext cx="4113884" cy="264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3224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14FB2D4-B84B-4001-9AAA-9B26BAE6C9C4}"/>
              </a:ext>
            </a:extLst>
          </p:cNvPr>
          <p:cNvSpPr txBox="1">
            <a:spLocks/>
          </p:cNvSpPr>
          <p:nvPr/>
        </p:nvSpPr>
        <p:spPr>
          <a:xfrm>
            <a:off x="396839" y="2790774"/>
            <a:ext cx="10805281" cy="734483"/>
          </a:xfrm>
          <a:prstGeom prst="rect">
            <a:avLst/>
          </a:prstGeom>
        </p:spPr>
        <p:txBody>
          <a:bodyPr vert="horz" lIns="0" tIns="0" rIns="0" bIns="0" rtlCol="0" anchor="t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900" b="1" dirty="0" err="1">
                <a:solidFill>
                  <a:srgbClr val="00A3DB"/>
                </a:solidFill>
                <a:latin typeface="Verdana"/>
                <a:ea typeface="Verdana"/>
              </a:rPr>
              <a:t>Onderzoek</a:t>
            </a:r>
            <a:r>
              <a:rPr lang="en-US" sz="3900" b="1" dirty="0">
                <a:solidFill>
                  <a:srgbClr val="00A3DB"/>
                </a:solidFill>
                <a:latin typeface="Verdana"/>
                <a:ea typeface="Verdana"/>
              </a:rPr>
              <a:t> </a:t>
            </a:r>
            <a:r>
              <a:rPr lang="en-US" sz="3900" b="1" dirty="0" err="1">
                <a:solidFill>
                  <a:srgbClr val="00A3DB"/>
                </a:solidFill>
                <a:latin typeface="Verdana"/>
                <a:ea typeface="Verdana"/>
              </a:rPr>
              <a:t>potentie</a:t>
            </a:r>
            <a:r>
              <a:rPr lang="en-US" sz="3900" b="1" dirty="0">
                <a:solidFill>
                  <a:srgbClr val="00A3DB"/>
                </a:solidFill>
                <a:latin typeface="Verdana"/>
                <a:ea typeface="Verdana"/>
              </a:rPr>
              <a:t> </a:t>
            </a:r>
            <a:r>
              <a:rPr lang="en-US" sz="3900" b="1" dirty="0" err="1">
                <a:solidFill>
                  <a:srgbClr val="00A3DB"/>
                </a:solidFill>
                <a:latin typeface="Verdana"/>
                <a:ea typeface="Verdana"/>
              </a:rPr>
              <a:t>zon</a:t>
            </a:r>
            <a:r>
              <a:rPr lang="en-US" sz="3900" b="1" dirty="0">
                <a:solidFill>
                  <a:srgbClr val="00A3DB"/>
                </a:solidFill>
                <a:latin typeface="Verdana"/>
                <a:ea typeface="Verdana"/>
              </a:rPr>
              <a:t> op dak, met </a:t>
            </a:r>
            <a:r>
              <a:rPr lang="en-US" sz="3900" b="1" dirty="0" err="1">
                <a:solidFill>
                  <a:srgbClr val="00A3DB"/>
                </a:solidFill>
                <a:latin typeface="Verdana"/>
                <a:ea typeface="Verdana"/>
              </a:rPr>
              <a:t>ieder</a:t>
            </a:r>
            <a:r>
              <a:rPr lang="en-US" sz="3900" b="1" dirty="0">
                <a:solidFill>
                  <a:srgbClr val="00A3DB"/>
                </a:solidFill>
                <a:latin typeface="Verdana"/>
                <a:ea typeface="Verdana"/>
              </a:rPr>
              <a:t> dak </a:t>
            </a:r>
            <a:r>
              <a:rPr lang="en-US" sz="3900" b="1" dirty="0" err="1">
                <a:solidFill>
                  <a:srgbClr val="00A3DB"/>
                </a:solidFill>
                <a:latin typeface="Verdana"/>
                <a:ea typeface="Verdana"/>
              </a:rPr>
              <a:t>een</a:t>
            </a:r>
            <a:r>
              <a:rPr lang="en-US" sz="3900" b="1" dirty="0">
                <a:solidFill>
                  <a:srgbClr val="00A3DB"/>
                </a:solidFill>
                <a:latin typeface="Verdana"/>
                <a:ea typeface="Verdana"/>
              </a:rPr>
              <a:t> </a:t>
            </a:r>
            <a:r>
              <a:rPr lang="en-US" sz="3900" b="1" dirty="0" err="1">
                <a:solidFill>
                  <a:srgbClr val="00A3DB"/>
                </a:solidFill>
                <a:latin typeface="Verdana"/>
                <a:ea typeface="Verdana"/>
              </a:rPr>
              <a:t>zonnedak</a:t>
            </a:r>
            <a:r>
              <a:rPr lang="en-US" sz="3900" b="1" dirty="0">
                <a:solidFill>
                  <a:srgbClr val="00A3DB"/>
                </a:solidFill>
                <a:latin typeface="Verdana"/>
                <a:ea typeface="Verdana"/>
              </a:rPr>
              <a:t> monitor </a:t>
            </a:r>
          </a:p>
        </p:txBody>
      </p:sp>
      <p:pic>
        <p:nvPicPr>
          <p:cNvPr id="2050" name="Picture 2" descr="Gemeente Olst-Wijhe | Inwoners">
            <a:extLst>
              <a:ext uri="{FF2B5EF4-FFF2-40B4-BE49-F238E27FC236}">
                <a16:creationId xmlns:a16="http://schemas.microsoft.com/office/drawing/2014/main" id="{BD59E331-6121-4857-9C9C-9C4B13D3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9" y="5314763"/>
            <a:ext cx="1802075" cy="1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55931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F606528B-48DC-487B-923A-D7E2BA1D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17" y="162984"/>
            <a:ext cx="10270067" cy="734483"/>
          </a:xfrm>
        </p:spPr>
        <p:txBody>
          <a:bodyPr vert="horz" lIns="0" tIns="0" rIns="0" bIns="0" rtlCol="0" anchor="t"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nl-NL" sz="4000" b="1" dirty="0">
                <a:solidFill>
                  <a:srgbClr val="00A3DB"/>
                </a:solidFill>
                <a:latin typeface="Verdana"/>
                <a:ea typeface="Verdana"/>
              </a:rPr>
              <a:t>Onderzoek potentie zon op dak - onderzoeksvragen</a:t>
            </a:r>
            <a:endParaRPr lang="en-US" sz="4000" dirty="0">
              <a:ea typeface="+mj-lt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sp>
        <p:nvSpPr>
          <p:cNvPr id="7" name="Adoptiepraktijk - dr.  J.G. Vinke - MJS The Hague - February 4th 2018">
            <a:extLst>
              <a:ext uri="{FF2B5EF4-FFF2-40B4-BE49-F238E27FC236}">
                <a16:creationId xmlns:a16="http://schemas.microsoft.com/office/drawing/2014/main" id="{98043557-37B3-4466-929A-B0D896721D9B}"/>
              </a:ext>
            </a:extLst>
          </p:cNvPr>
          <p:cNvSpPr txBox="1"/>
          <p:nvPr/>
        </p:nvSpPr>
        <p:spPr>
          <a:xfrm>
            <a:off x="5425018" y="6377518"/>
            <a:ext cx="6479116" cy="1883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32000" tIns="48000" rIns="0" bIns="48000" anchor="ctr"/>
          <a:lstStyle/>
          <a:p>
            <a:pPr algn="r" defTabSz="321427">
              <a:defRPr sz="1200" b="0">
                <a:solidFill>
                  <a:srgbClr val="5F5DA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733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2" descr="Overijssel heeft nieuwe energie">
            <a:extLst>
              <a:ext uri="{FF2B5EF4-FFF2-40B4-BE49-F238E27FC236}">
                <a16:creationId xmlns:a16="http://schemas.microsoft.com/office/drawing/2014/main" id="{349BCC55-BD72-45AE-8D71-E6B66FE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96" y="6391373"/>
            <a:ext cx="3544003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D98F1-E5FF-41E0-857D-F9A93FD88B85}"/>
              </a:ext>
            </a:extLst>
          </p:cNvPr>
          <p:cNvSpPr txBox="1">
            <a:spLocks/>
          </p:cNvSpPr>
          <p:nvPr/>
        </p:nvSpPr>
        <p:spPr bwMode="auto">
          <a:xfrm>
            <a:off x="1142396" y="1251857"/>
            <a:ext cx="9697658" cy="47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nl-NL" sz="1850" b="1" dirty="0">
                <a:solidFill>
                  <a:srgbClr val="00A3DB"/>
                </a:solidFill>
                <a:latin typeface="Verdana"/>
                <a:ea typeface="Verdana"/>
              </a:rPr>
              <a:t>Onderzoeksvragen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  <a:t>Analyseer de huidige zon-op-dak bod en kleine oppervlakten als </a:t>
            </a:r>
            <a:r>
              <a:rPr lang="nl-NL" sz="1850" dirty="0" err="1">
                <a:solidFill>
                  <a:srgbClr val="00A3DB"/>
                </a:solidFill>
                <a:latin typeface="Verdana"/>
                <a:ea typeface="Verdana"/>
              </a:rPr>
              <a:t>overhoeken</a:t>
            </a:r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  <a:t> met de nieuwste inzichten/data</a:t>
            </a:r>
            <a:b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</a:br>
            <a:endParaRPr lang="nl-NL" sz="1850" dirty="0">
              <a:solidFill>
                <a:srgbClr val="00A3DB"/>
              </a:solidFill>
              <a:latin typeface="Verdana"/>
              <a:ea typeface="Verdana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  <a:t>Adviseer over de potentie en aanpak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1850" dirty="0">
              <a:solidFill>
                <a:srgbClr val="00A3DB"/>
              </a:solidFill>
              <a:latin typeface="Verdana"/>
              <a:ea typeface="Verdana"/>
            </a:endParaRPr>
          </a:p>
          <a:p>
            <a:pPr lvl="0"/>
            <a:r>
              <a:rPr lang="nl-NL" sz="1850" b="1" dirty="0">
                <a:solidFill>
                  <a:srgbClr val="00A3DB"/>
                </a:solidFill>
                <a:latin typeface="Verdana"/>
                <a:ea typeface="Verdana"/>
              </a:rPr>
              <a:t>Aanleiding:</a:t>
            </a:r>
          </a:p>
          <a:p>
            <a:pPr lvl="0"/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  <a:t>o.a. motie om potentie &amp; onderbouwing in beeld te brengen n.a.v. nieuwste inzichten vanuit zonneladder en tussen kolen en Parijs</a:t>
            </a:r>
          </a:p>
          <a:p>
            <a:pPr lvl="0"/>
            <a:endParaRPr lang="nl-NL" sz="1850" b="1" dirty="0">
              <a:solidFill>
                <a:srgbClr val="00A3DB"/>
              </a:solidFill>
              <a:latin typeface="Verdana"/>
              <a:ea typeface="Verdana"/>
            </a:endParaRPr>
          </a:p>
          <a:p>
            <a:pPr lvl="0"/>
            <a:r>
              <a:rPr lang="nl-NL" sz="1850" b="1" dirty="0">
                <a:solidFill>
                  <a:srgbClr val="00A3DB"/>
                </a:solidFill>
                <a:latin typeface="Verdana"/>
                <a:ea typeface="Verdana"/>
              </a:rPr>
              <a:t>Huidig bod</a:t>
            </a:r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  <a:t>:</a:t>
            </a:r>
          </a:p>
          <a:p>
            <a:pPr lvl="0"/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  <a:t>40 </a:t>
            </a:r>
            <a:r>
              <a:rPr lang="nl-NL" sz="1850" dirty="0" err="1">
                <a:solidFill>
                  <a:srgbClr val="00A3DB"/>
                </a:solidFill>
                <a:latin typeface="Verdana"/>
                <a:ea typeface="Verdana"/>
              </a:rPr>
              <a:t>GWh</a:t>
            </a:r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  <a:t> zon op dak tot 2050: 13 </a:t>
            </a:r>
            <a:r>
              <a:rPr lang="nl-NL" sz="1850" dirty="0" err="1">
                <a:solidFill>
                  <a:srgbClr val="00A3DB"/>
                </a:solidFill>
                <a:latin typeface="Verdana"/>
                <a:ea typeface="Verdana"/>
              </a:rPr>
              <a:t>GWh</a:t>
            </a:r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</a:rPr>
              <a:t> per decennium, waarvan 10 grootschalig zon op dak (</a:t>
            </a:r>
            <a:r>
              <a:rPr lang="nl-NL" sz="1850" dirty="0">
                <a:solidFill>
                  <a:srgbClr val="00A3DB"/>
                </a:solidFill>
                <a:latin typeface="Verdana"/>
                <a:ea typeface="Verdana"/>
                <a:sym typeface="Wingdings" panose="05000000000000000000" pitchFamily="2" charset="2"/>
              </a:rPr>
              <a:t>RES bijdrage)</a:t>
            </a:r>
          </a:p>
          <a:p>
            <a:pPr lvl="0"/>
            <a:endParaRPr lang="nl-NL" sz="1850" dirty="0">
              <a:solidFill>
                <a:srgbClr val="00A3DB"/>
              </a:solidFill>
              <a:latin typeface="Verdana"/>
              <a:ea typeface="Verdana"/>
              <a:sym typeface="Wingdings" panose="05000000000000000000" pitchFamily="2" charset="2"/>
            </a:endParaRPr>
          </a:p>
          <a:p>
            <a:pPr marL="342900" indent="-342900" defTabSz="1219170">
              <a:lnSpc>
                <a:spcPct val="90000"/>
              </a:lnSpc>
              <a:buFont typeface="Arial"/>
              <a:buChar char="•"/>
            </a:pPr>
            <a:endParaRPr lang="nl-NL" altLang="nl-NL" sz="1850" b="1" dirty="0">
              <a:solidFill>
                <a:srgbClr val="00A3DB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836D86-01B7-4473-B81D-050E29B1D708}"/>
              </a:ext>
            </a:extLst>
          </p:cNvPr>
          <p:cNvSpPr txBox="1">
            <a:spLocks/>
          </p:cNvSpPr>
          <p:nvPr/>
        </p:nvSpPr>
        <p:spPr>
          <a:xfrm>
            <a:off x="1351946" y="5440741"/>
            <a:ext cx="10270067" cy="73448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nl-NL" sz="4000" b="1" dirty="0">
              <a:solidFill>
                <a:srgbClr val="00A3DB"/>
              </a:solidFill>
              <a:latin typeface="Verdana"/>
              <a:ea typeface="Verdana"/>
              <a:cs typeface="+mj-lt"/>
            </a:endParaRPr>
          </a:p>
          <a:p>
            <a:pPr algn="l"/>
            <a:endParaRPr lang="nl-NL" altLang="nl-NL" sz="4000" b="1" dirty="0">
              <a:solidFill>
                <a:srgbClr val="00A3DB"/>
              </a:solidFill>
              <a:latin typeface="Verdana"/>
              <a:ea typeface="Verdana"/>
            </a:endParaRPr>
          </a:p>
        </p:txBody>
      </p:sp>
      <p:pic>
        <p:nvPicPr>
          <p:cNvPr id="8" name="Picture 2" descr="Gemeente Olst-Wijhe | Inwoners">
            <a:extLst>
              <a:ext uri="{FF2B5EF4-FFF2-40B4-BE49-F238E27FC236}">
                <a16:creationId xmlns:a16="http://schemas.microsoft.com/office/drawing/2014/main" id="{71F8E121-2662-462E-844D-7A87C75E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9" y="5314763"/>
            <a:ext cx="1802075" cy="1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95367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EC8CC57719C14DA056EE2E61626298" ma:contentTypeVersion="11" ma:contentTypeDescription="Een nieuw document maken." ma:contentTypeScope="" ma:versionID="54d8f12af0ab4636cb6eb3fff812ca8a">
  <xsd:schema xmlns:xsd="http://www.w3.org/2001/XMLSchema" xmlns:xs="http://www.w3.org/2001/XMLSchema" xmlns:p="http://schemas.microsoft.com/office/2006/metadata/properties" xmlns:ns3="d294f15b-3e01-4ae6-a3f9-d0add9da308c" xmlns:ns4="b715e193-b1a6-4fac-acf2-c191a10cac9d" targetNamespace="http://schemas.microsoft.com/office/2006/metadata/properties" ma:root="true" ma:fieldsID="d447caefde6444f3defc191049c336ba" ns3:_="" ns4:_="">
    <xsd:import namespace="d294f15b-3e01-4ae6-a3f9-d0add9da308c"/>
    <xsd:import namespace="b715e193-b1a6-4fac-acf2-c191a10cac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4f15b-3e01-4ae6-a3f9-d0add9da30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5e193-b1a6-4fac-acf2-c191a10cac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F0E06B-B339-40CD-A9BF-4615A9CDB4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D4D8C7-AECE-4445-B8EE-7E8D0096189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0B92796-61EB-486B-9BDC-56FFABB3E8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94f15b-3e01-4ae6-a3f9-d0add9da308c"/>
    <ds:schemaRef ds:uri="b715e193-b1a6-4fac-acf2-c191a10cac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8524</TotalTime>
  <Words>525</Words>
  <Application>Microsoft Office PowerPoint</Application>
  <PresentationFormat>Breedbeeld</PresentationFormat>
  <Paragraphs>134</Paragraphs>
  <Slides>15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Verdana</vt:lpstr>
      <vt:lpstr>Kantoorthema</vt:lpstr>
      <vt:lpstr>Monitor: Ieder dak een  zonnedak</vt:lpstr>
      <vt:lpstr>Zon op Dak monitor – Waarom? </vt:lpstr>
      <vt:lpstr>Zon op Dak monitor – Waarom? </vt:lpstr>
      <vt:lpstr>Zon op Dak monitor – Waarom? </vt:lpstr>
      <vt:lpstr>Zon op Dak monitor – Waarom? </vt:lpstr>
      <vt:lpstr>Hoe werkt de monitor</vt:lpstr>
      <vt:lpstr>PowerPoint-presentatie</vt:lpstr>
      <vt:lpstr>PowerPoint-presentatie</vt:lpstr>
      <vt:lpstr>Onderzoek potentie zon op dak - onderzoeksvragen </vt:lpstr>
      <vt:lpstr>Onderzoek potentie zon op dak - onderzoeksvragen </vt:lpstr>
      <vt:lpstr>Monitor gebruikt om potentie zon op dak in beeld te brengen </vt:lpstr>
      <vt:lpstr>Monitor gebruikt om potentie zon op dak in beeld te brengen </vt:lpstr>
      <vt:lpstr>Vervolgstappen </vt:lpstr>
      <vt:lpstr>Doorontwikkeling</vt:lpstr>
      <vt:lpstr>Bedankt voor de aandacht!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Jong, PE de (Peter)</dc:creator>
  <cp:lastModifiedBy>Lap, T. (Tjerk)</cp:lastModifiedBy>
  <cp:revision>452</cp:revision>
  <dcterms:created xsi:type="dcterms:W3CDTF">2020-11-02T10:20:45Z</dcterms:created>
  <dcterms:modified xsi:type="dcterms:W3CDTF">2022-02-22T08:56:18Z</dcterms:modified>
</cp:coreProperties>
</file>