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5"/>
  </p:sldMasterIdLst>
  <p:notesMasterIdLst>
    <p:notesMasterId r:id="rId20"/>
  </p:notesMasterIdLst>
  <p:handoutMasterIdLst>
    <p:handoutMasterId r:id="rId21"/>
  </p:handoutMasterIdLst>
  <p:sldIdLst>
    <p:sldId id="257" r:id="rId6"/>
    <p:sldId id="276" r:id="rId7"/>
    <p:sldId id="278" r:id="rId8"/>
    <p:sldId id="280" r:id="rId9"/>
    <p:sldId id="281" r:id="rId10"/>
    <p:sldId id="284" r:id="rId11"/>
    <p:sldId id="282" r:id="rId12"/>
    <p:sldId id="279" r:id="rId13"/>
    <p:sldId id="264" r:id="rId14"/>
    <p:sldId id="285" r:id="rId15"/>
    <p:sldId id="288" r:id="rId16"/>
    <p:sldId id="286" r:id="rId17"/>
    <p:sldId id="277" r:id="rId18"/>
    <p:sldId id="287" r:id="rId19"/>
  </p:sldIdLst>
  <p:sldSz cx="9144000" cy="5143500" type="screen16x9"/>
  <p:notesSz cx="6858000" cy="9144000"/>
  <p:defaultTextStyle>
    <a:defPPr>
      <a:defRPr lang="nl-NL"/>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mers, T. (Ti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CCFF"/>
    <a:srgbClr val="4472C4"/>
    <a:srgbClr val="3B3838"/>
    <a:srgbClr val="FFFFFF"/>
    <a:srgbClr val="0085CA"/>
    <a:srgbClr val="357897"/>
    <a:srgbClr val="C8E6E5"/>
    <a:srgbClr val="996633"/>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96" y="41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81775-311E-40E3-9B26-63566198DBA3}" type="doc">
      <dgm:prSet loTypeId="urn:microsoft.com/office/officeart/2009/layout/CircleArrowProcess" loCatId="process" qsTypeId="urn:microsoft.com/office/officeart/2005/8/quickstyle/simple1" qsCatId="simple" csTypeId="urn:microsoft.com/office/officeart/2005/8/colors/accent5_2" csCatId="accent5" phldr="1"/>
      <dgm:spPr/>
      <dgm:t>
        <a:bodyPr/>
        <a:lstStyle/>
        <a:p>
          <a:endParaRPr lang="nl-NL"/>
        </a:p>
      </dgm:t>
    </dgm:pt>
    <dgm:pt modelId="{87EC25A2-9AB7-49B2-880E-77838D0B4C73}">
      <dgm:prSet phldrT="[Tekst]"/>
      <dgm:spPr/>
      <dgm:t>
        <a:bodyPr/>
        <a:lstStyle/>
        <a:p>
          <a:r>
            <a:rPr lang="nl-NL"/>
            <a:t>Fase 2 Aanscherpen</a:t>
          </a:r>
        </a:p>
      </dgm:t>
    </dgm:pt>
    <dgm:pt modelId="{D34F603B-5A94-4B7B-AAE5-69FA5AE73FA1}" type="parTrans" cxnId="{AD4D86C9-EF63-4B71-85C7-FAD3B466EDCD}">
      <dgm:prSet/>
      <dgm:spPr/>
      <dgm:t>
        <a:bodyPr/>
        <a:lstStyle/>
        <a:p>
          <a:endParaRPr lang="nl-NL"/>
        </a:p>
      </dgm:t>
    </dgm:pt>
    <dgm:pt modelId="{3FD2B780-AAE1-4A74-A0D3-1CD0A1A0D87B}" type="sibTrans" cxnId="{AD4D86C9-EF63-4B71-85C7-FAD3B466EDCD}">
      <dgm:prSet/>
      <dgm:spPr/>
      <dgm:t>
        <a:bodyPr/>
        <a:lstStyle/>
        <a:p>
          <a:endParaRPr lang="nl-NL"/>
        </a:p>
      </dgm:t>
    </dgm:pt>
    <dgm:pt modelId="{3E5AEA58-79F6-4A04-92AB-E5860D0CB288}">
      <dgm:prSet phldrT="[Tekst]"/>
      <dgm:spPr/>
      <dgm:t>
        <a:bodyPr/>
        <a:lstStyle/>
        <a:p>
          <a:r>
            <a:rPr lang="nl-NL"/>
            <a:t>Fase 3 Ontwikkelen</a:t>
          </a:r>
        </a:p>
      </dgm:t>
    </dgm:pt>
    <dgm:pt modelId="{E8041E10-13B2-41A8-9301-CD6CF2D9D4ED}" type="parTrans" cxnId="{ECEAC4B2-206B-45CA-80B2-6AD223C29F91}">
      <dgm:prSet/>
      <dgm:spPr/>
      <dgm:t>
        <a:bodyPr/>
        <a:lstStyle/>
        <a:p>
          <a:endParaRPr lang="nl-NL"/>
        </a:p>
      </dgm:t>
    </dgm:pt>
    <dgm:pt modelId="{6E51BAF0-4276-4434-AE64-612920D923BF}" type="sibTrans" cxnId="{ECEAC4B2-206B-45CA-80B2-6AD223C29F91}">
      <dgm:prSet/>
      <dgm:spPr/>
      <dgm:t>
        <a:bodyPr/>
        <a:lstStyle/>
        <a:p>
          <a:endParaRPr lang="nl-NL"/>
        </a:p>
      </dgm:t>
    </dgm:pt>
    <dgm:pt modelId="{861786E6-7954-4FF8-8325-94BDBE76ACAE}">
      <dgm:prSet phldrT="[Tekst]"/>
      <dgm:spPr/>
      <dgm:t>
        <a:bodyPr/>
        <a:lstStyle/>
        <a:p>
          <a:r>
            <a:rPr lang="nl-NL"/>
            <a:t>Fase 4</a:t>
          </a:r>
        </a:p>
        <a:p>
          <a:r>
            <a:rPr lang="nl-NL"/>
            <a:t>Realiseren</a:t>
          </a:r>
        </a:p>
      </dgm:t>
    </dgm:pt>
    <dgm:pt modelId="{3B0B7009-F6D9-45C3-8A10-7371F9FE55EA}" type="parTrans" cxnId="{09D5499D-6E94-41E3-B4F4-EE0A84DB3169}">
      <dgm:prSet/>
      <dgm:spPr/>
      <dgm:t>
        <a:bodyPr/>
        <a:lstStyle/>
        <a:p>
          <a:endParaRPr lang="nl-NL"/>
        </a:p>
      </dgm:t>
    </dgm:pt>
    <dgm:pt modelId="{1B761413-D6B0-42CC-AC36-7CEE4CED6833}" type="sibTrans" cxnId="{09D5499D-6E94-41E3-B4F4-EE0A84DB3169}">
      <dgm:prSet/>
      <dgm:spPr/>
      <dgm:t>
        <a:bodyPr/>
        <a:lstStyle/>
        <a:p>
          <a:endParaRPr lang="nl-NL"/>
        </a:p>
      </dgm:t>
    </dgm:pt>
    <dgm:pt modelId="{7667A54D-5964-44CE-808F-2B0D83158BD7}">
      <dgm:prSet/>
      <dgm:spPr/>
      <dgm:t>
        <a:bodyPr/>
        <a:lstStyle/>
        <a:p>
          <a:r>
            <a:rPr lang="nl-NL"/>
            <a:t>Fase 1 Identificeren</a:t>
          </a:r>
        </a:p>
      </dgm:t>
    </dgm:pt>
    <dgm:pt modelId="{DFF878A7-E719-45B3-A44F-924E9E186CF7}" type="parTrans" cxnId="{EE369903-9884-4ED8-95D3-6194172FC3A2}">
      <dgm:prSet/>
      <dgm:spPr/>
      <dgm:t>
        <a:bodyPr/>
        <a:lstStyle/>
        <a:p>
          <a:endParaRPr lang="nl-NL"/>
        </a:p>
      </dgm:t>
    </dgm:pt>
    <dgm:pt modelId="{122A09AB-4411-4827-BB28-B1931CB7B428}" type="sibTrans" cxnId="{EE369903-9884-4ED8-95D3-6194172FC3A2}">
      <dgm:prSet/>
      <dgm:spPr/>
      <dgm:t>
        <a:bodyPr/>
        <a:lstStyle/>
        <a:p>
          <a:endParaRPr lang="nl-NL"/>
        </a:p>
      </dgm:t>
    </dgm:pt>
    <dgm:pt modelId="{83B3B653-1745-471B-BAB2-46CC867049D6}" type="pres">
      <dgm:prSet presAssocID="{95281775-311E-40E3-9B26-63566198DBA3}" presName="Name0" presStyleCnt="0">
        <dgm:presLayoutVars>
          <dgm:chMax val="7"/>
          <dgm:chPref val="7"/>
          <dgm:dir/>
          <dgm:animLvl val="lvl"/>
        </dgm:presLayoutVars>
      </dgm:prSet>
      <dgm:spPr/>
    </dgm:pt>
    <dgm:pt modelId="{59D64E2C-F858-4A50-B6CE-98E2D59C1CCE}" type="pres">
      <dgm:prSet presAssocID="{7667A54D-5964-44CE-808F-2B0D83158BD7}" presName="Accent1" presStyleCnt="0"/>
      <dgm:spPr/>
    </dgm:pt>
    <dgm:pt modelId="{09A820B4-6FDB-4F2F-B843-634F3BAE5D36}" type="pres">
      <dgm:prSet presAssocID="{7667A54D-5964-44CE-808F-2B0D83158BD7}" presName="Accent" presStyleLbl="node1" presStyleIdx="0" presStyleCnt="4"/>
      <dgm:spPr/>
    </dgm:pt>
    <dgm:pt modelId="{E3186B46-D4CA-4DD5-822E-376A55C340BE}" type="pres">
      <dgm:prSet presAssocID="{7667A54D-5964-44CE-808F-2B0D83158BD7}" presName="Parent1" presStyleLbl="revTx" presStyleIdx="0" presStyleCnt="4">
        <dgm:presLayoutVars>
          <dgm:chMax val="1"/>
          <dgm:chPref val="1"/>
          <dgm:bulletEnabled val="1"/>
        </dgm:presLayoutVars>
      </dgm:prSet>
      <dgm:spPr/>
    </dgm:pt>
    <dgm:pt modelId="{1A2E0988-53D6-4FD0-8053-7AA65452F326}" type="pres">
      <dgm:prSet presAssocID="{87EC25A2-9AB7-49B2-880E-77838D0B4C73}" presName="Accent2" presStyleCnt="0"/>
      <dgm:spPr/>
    </dgm:pt>
    <dgm:pt modelId="{4CBB587B-0A23-49FC-A133-4DFFA47982B0}" type="pres">
      <dgm:prSet presAssocID="{87EC25A2-9AB7-49B2-880E-77838D0B4C73}" presName="Accent" presStyleLbl="node1" presStyleIdx="1" presStyleCnt="4"/>
      <dgm:spPr/>
    </dgm:pt>
    <dgm:pt modelId="{3101711C-264B-4F65-9BE0-A12D0D8B2F92}" type="pres">
      <dgm:prSet presAssocID="{87EC25A2-9AB7-49B2-880E-77838D0B4C73}" presName="Parent2" presStyleLbl="revTx" presStyleIdx="1" presStyleCnt="4">
        <dgm:presLayoutVars>
          <dgm:chMax val="1"/>
          <dgm:chPref val="1"/>
          <dgm:bulletEnabled val="1"/>
        </dgm:presLayoutVars>
      </dgm:prSet>
      <dgm:spPr/>
    </dgm:pt>
    <dgm:pt modelId="{9F77EAFC-237A-4B3C-BE75-8D3E14F5C9FA}" type="pres">
      <dgm:prSet presAssocID="{3E5AEA58-79F6-4A04-92AB-E5860D0CB288}" presName="Accent3" presStyleCnt="0"/>
      <dgm:spPr/>
    </dgm:pt>
    <dgm:pt modelId="{0F50FECC-50DB-46FA-A902-C1514164C4B5}" type="pres">
      <dgm:prSet presAssocID="{3E5AEA58-79F6-4A04-92AB-E5860D0CB288}" presName="Accent" presStyleLbl="node1" presStyleIdx="2" presStyleCnt="4"/>
      <dgm:spPr/>
    </dgm:pt>
    <dgm:pt modelId="{F879CBAA-3298-4856-BC16-976C51C18FBD}" type="pres">
      <dgm:prSet presAssocID="{3E5AEA58-79F6-4A04-92AB-E5860D0CB288}" presName="Parent3" presStyleLbl="revTx" presStyleIdx="2" presStyleCnt="4">
        <dgm:presLayoutVars>
          <dgm:chMax val="1"/>
          <dgm:chPref val="1"/>
          <dgm:bulletEnabled val="1"/>
        </dgm:presLayoutVars>
      </dgm:prSet>
      <dgm:spPr/>
    </dgm:pt>
    <dgm:pt modelId="{DE51D9E4-C11F-4FDE-93CD-CA355F32A461}" type="pres">
      <dgm:prSet presAssocID="{861786E6-7954-4FF8-8325-94BDBE76ACAE}" presName="Accent4" presStyleCnt="0"/>
      <dgm:spPr/>
    </dgm:pt>
    <dgm:pt modelId="{592F43E4-DD62-4070-BF78-D3123FAAA055}" type="pres">
      <dgm:prSet presAssocID="{861786E6-7954-4FF8-8325-94BDBE76ACAE}" presName="Accent" presStyleLbl="node1" presStyleIdx="3" presStyleCnt="4"/>
      <dgm:spPr/>
    </dgm:pt>
    <dgm:pt modelId="{6808092D-02B8-4269-B4E6-7FDD2C46444A}" type="pres">
      <dgm:prSet presAssocID="{861786E6-7954-4FF8-8325-94BDBE76ACAE}" presName="Parent4" presStyleLbl="revTx" presStyleIdx="3" presStyleCnt="4">
        <dgm:presLayoutVars>
          <dgm:chMax val="1"/>
          <dgm:chPref val="1"/>
          <dgm:bulletEnabled val="1"/>
        </dgm:presLayoutVars>
      </dgm:prSet>
      <dgm:spPr/>
    </dgm:pt>
  </dgm:ptLst>
  <dgm:cxnLst>
    <dgm:cxn modelId="{EE369903-9884-4ED8-95D3-6194172FC3A2}" srcId="{95281775-311E-40E3-9B26-63566198DBA3}" destId="{7667A54D-5964-44CE-808F-2B0D83158BD7}" srcOrd="0" destOrd="0" parTransId="{DFF878A7-E719-45B3-A44F-924E9E186CF7}" sibTransId="{122A09AB-4411-4827-BB28-B1931CB7B428}"/>
    <dgm:cxn modelId="{539CE138-3D57-4DF8-A4E0-1522CDDDD0B6}" type="presOf" srcId="{87EC25A2-9AB7-49B2-880E-77838D0B4C73}" destId="{3101711C-264B-4F65-9BE0-A12D0D8B2F92}" srcOrd="0" destOrd="0" presId="urn:microsoft.com/office/officeart/2009/layout/CircleArrowProcess"/>
    <dgm:cxn modelId="{93AB7D3F-D792-41F2-B2EF-38BF73E7C512}" type="presOf" srcId="{3E5AEA58-79F6-4A04-92AB-E5860D0CB288}" destId="{F879CBAA-3298-4856-BC16-976C51C18FBD}" srcOrd="0" destOrd="0" presId="urn:microsoft.com/office/officeart/2009/layout/CircleArrowProcess"/>
    <dgm:cxn modelId="{CEEED98B-F75A-45C3-BAEF-C0AF4A7D3C54}" type="presOf" srcId="{7667A54D-5964-44CE-808F-2B0D83158BD7}" destId="{E3186B46-D4CA-4DD5-822E-376A55C340BE}" srcOrd="0" destOrd="0" presId="urn:microsoft.com/office/officeart/2009/layout/CircleArrowProcess"/>
    <dgm:cxn modelId="{09D5499D-6E94-41E3-B4F4-EE0A84DB3169}" srcId="{95281775-311E-40E3-9B26-63566198DBA3}" destId="{861786E6-7954-4FF8-8325-94BDBE76ACAE}" srcOrd="3" destOrd="0" parTransId="{3B0B7009-F6D9-45C3-8A10-7371F9FE55EA}" sibTransId="{1B761413-D6B0-42CC-AC36-7CEE4CED6833}"/>
    <dgm:cxn modelId="{ECEAC4B2-206B-45CA-80B2-6AD223C29F91}" srcId="{95281775-311E-40E3-9B26-63566198DBA3}" destId="{3E5AEA58-79F6-4A04-92AB-E5860D0CB288}" srcOrd="2" destOrd="0" parTransId="{E8041E10-13B2-41A8-9301-CD6CF2D9D4ED}" sibTransId="{6E51BAF0-4276-4434-AE64-612920D923BF}"/>
    <dgm:cxn modelId="{C06078BC-AB6B-424B-A479-ADE150BB5AC3}" type="presOf" srcId="{861786E6-7954-4FF8-8325-94BDBE76ACAE}" destId="{6808092D-02B8-4269-B4E6-7FDD2C46444A}" srcOrd="0" destOrd="0" presId="urn:microsoft.com/office/officeart/2009/layout/CircleArrowProcess"/>
    <dgm:cxn modelId="{AD4D86C9-EF63-4B71-85C7-FAD3B466EDCD}" srcId="{95281775-311E-40E3-9B26-63566198DBA3}" destId="{87EC25A2-9AB7-49B2-880E-77838D0B4C73}" srcOrd="1" destOrd="0" parTransId="{D34F603B-5A94-4B7B-AAE5-69FA5AE73FA1}" sibTransId="{3FD2B780-AAE1-4A74-A0D3-1CD0A1A0D87B}"/>
    <dgm:cxn modelId="{996D1BFB-7619-4C4F-8A1F-4D7B7DAE2A80}" type="presOf" srcId="{95281775-311E-40E3-9B26-63566198DBA3}" destId="{83B3B653-1745-471B-BAB2-46CC867049D6}" srcOrd="0" destOrd="0" presId="urn:microsoft.com/office/officeart/2009/layout/CircleArrowProcess"/>
    <dgm:cxn modelId="{35B32B6C-2788-4A42-AFF6-1F925EA69094}" type="presParOf" srcId="{83B3B653-1745-471B-BAB2-46CC867049D6}" destId="{59D64E2C-F858-4A50-B6CE-98E2D59C1CCE}" srcOrd="0" destOrd="0" presId="urn:microsoft.com/office/officeart/2009/layout/CircleArrowProcess"/>
    <dgm:cxn modelId="{FA2DBC0E-8537-46C3-8D0E-F19583806372}" type="presParOf" srcId="{59D64E2C-F858-4A50-B6CE-98E2D59C1CCE}" destId="{09A820B4-6FDB-4F2F-B843-634F3BAE5D36}" srcOrd="0" destOrd="0" presId="urn:microsoft.com/office/officeart/2009/layout/CircleArrowProcess"/>
    <dgm:cxn modelId="{634A46A5-479E-4E9D-8802-4DEB05EFB2BF}" type="presParOf" srcId="{83B3B653-1745-471B-BAB2-46CC867049D6}" destId="{E3186B46-D4CA-4DD5-822E-376A55C340BE}" srcOrd="1" destOrd="0" presId="urn:microsoft.com/office/officeart/2009/layout/CircleArrowProcess"/>
    <dgm:cxn modelId="{66D5B5B9-9334-41F0-8489-C7DB42EC71AA}" type="presParOf" srcId="{83B3B653-1745-471B-BAB2-46CC867049D6}" destId="{1A2E0988-53D6-4FD0-8053-7AA65452F326}" srcOrd="2" destOrd="0" presId="urn:microsoft.com/office/officeart/2009/layout/CircleArrowProcess"/>
    <dgm:cxn modelId="{D2F2FD1C-1C29-4BC6-95B3-3205625E0891}" type="presParOf" srcId="{1A2E0988-53D6-4FD0-8053-7AA65452F326}" destId="{4CBB587B-0A23-49FC-A133-4DFFA47982B0}" srcOrd="0" destOrd="0" presId="urn:microsoft.com/office/officeart/2009/layout/CircleArrowProcess"/>
    <dgm:cxn modelId="{A5889D64-E001-43DB-85D4-639DAC4384BB}" type="presParOf" srcId="{83B3B653-1745-471B-BAB2-46CC867049D6}" destId="{3101711C-264B-4F65-9BE0-A12D0D8B2F92}" srcOrd="3" destOrd="0" presId="urn:microsoft.com/office/officeart/2009/layout/CircleArrowProcess"/>
    <dgm:cxn modelId="{E1165F91-BD05-4C30-987C-09D217AF1E3A}" type="presParOf" srcId="{83B3B653-1745-471B-BAB2-46CC867049D6}" destId="{9F77EAFC-237A-4B3C-BE75-8D3E14F5C9FA}" srcOrd="4" destOrd="0" presId="urn:microsoft.com/office/officeart/2009/layout/CircleArrowProcess"/>
    <dgm:cxn modelId="{4CC24A24-1593-415A-8F73-332A3DC28DFF}" type="presParOf" srcId="{9F77EAFC-237A-4B3C-BE75-8D3E14F5C9FA}" destId="{0F50FECC-50DB-46FA-A902-C1514164C4B5}" srcOrd="0" destOrd="0" presId="urn:microsoft.com/office/officeart/2009/layout/CircleArrowProcess"/>
    <dgm:cxn modelId="{5BDD80D0-A9CC-4353-B51A-20046B5779F3}" type="presParOf" srcId="{83B3B653-1745-471B-BAB2-46CC867049D6}" destId="{F879CBAA-3298-4856-BC16-976C51C18FBD}" srcOrd="5" destOrd="0" presId="urn:microsoft.com/office/officeart/2009/layout/CircleArrowProcess"/>
    <dgm:cxn modelId="{87698A69-22E7-4E49-BA4B-D6854B75DDF4}" type="presParOf" srcId="{83B3B653-1745-471B-BAB2-46CC867049D6}" destId="{DE51D9E4-C11F-4FDE-93CD-CA355F32A461}" srcOrd="6" destOrd="0" presId="urn:microsoft.com/office/officeart/2009/layout/CircleArrowProcess"/>
    <dgm:cxn modelId="{66A952A0-654F-4B56-B065-EC55507CCE84}" type="presParOf" srcId="{DE51D9E4-C11F-4FDE-93CD-CA355F32A461}" destId="{592F43E4-DD62-4070-BF78-D3123FAAA055}" srcOrd="0" destOrd="0" presId="urn:microsoft.com/office/officeart/2009/layout/CircleArrowProcess"/>
    <dgm:cxn modelId="{2D3A5F94-8E50-4064-B825-073206B03AF3}" type="presParOf" srcId="{83B3B653-1745-471B-BAB2-46CC867049D6}" destId="{6808092D-02B8-4269-B4E6-7FDD2C46444A}"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820B4-6FDB-4F2F-B843-634F3BAE5D36}">
      <dsp:nvSpPr>
        <dsp:cNvPr id="0" name=""/>
        <dsp:cNvSpPr/>
      </dsp:nvSpPr>
      <dsp:spPr>
        <a:xfrm>
          <a:off x="590424" y="478052"/>
          <a:ext cx="1023594" cy="1023698"/>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86B46-D4CA-4DD5-822E-376A55C340BE}">
      <dsp:nvSpPr>
        <dsp:cNvPr id="0" name=""/>
        <dsp:cNvSpPr/>
      </dsp:nvSpPr>
      <dsp:spPr>
        <a:xfrm>
          <a:off x="816418" y="848604"/>
          <a:ext cx="571223" cy="285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kern="1200"/>
            <a:t>Fase 1 Identificeren</a:t>
          </a:r>
        </a:p>
      </dsp:txBody>
      <dsp:txXfrm>
        <a:off x="816418" y="848604"/>
        <a:ext cx="571223" cy="285582"/>
      </dsp:txXfrm>
    </dsp:sp>
    <dsp:sp modelId="{4CBB587B-0A23-49FC-A133-4DFFA47982B0}">
      <dsp:nvSpPr>
        <dsp:cNvPr id="0" name=""/>
        <dsp:cNvSpPr/>
      </dsp:nvSpPr>
      <dsp:spPr>
        <a:xfrm>
          <a:off x="306060" y="1066319"/>
          <a:ext cx="1023594" cy="1023698"/>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01711C-264B-4F65-9BE0-A12D0D8B2F92}">
      <dsp:nvSpPr>
        <dsp:cNvPr id="0" name=""/>
        <dsp:cNvSpPr/>
      </dsp:nvSpPr>
      <dsp:spPr>
        <a:xfrm>
          <a:off x="530902" y="1437957"/>
          <a:ext cx="571223" cy="285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kern="1200"/>
            <a:t>Fase 2 Aanscherpen</a:t>
          </a:r>
        </a:p>
      </dsp:txBody>
      <dsp:txXfrm>
        <a:off x="530902" y="1437957"/>
        <a:ext cx="571223" cy="285582"/>
      </dsp:txXfrm>
    </dsp:sp>
    <dsp:sp modelId="{0F50FECC-50DB-46FA-A902-C1514164C4B5}">
      <dsp:nvSpPr>
        <dsp:cNvPr id="0" name=""/>
        <dsp:cNvSpPr/>
      </dsp:nvSpPr>
      <dsp:spPr>
        <a:xfrm>
          <a:off x="590424" y="1656758"/>
          <a:ext cx="1023594" cy="1023698"/>
        </a:xfrm>
        <a:prstGeom prst="circularArrow">
          <a:avLst>
            <a:gd name="adj1" fmla="val 10980"/>
            <a:gd name="adj2" fmla="val 1142322"/>
            <a:gd name="adj3" fmla="val 4500000"/>
            <a:gd name="adj4" fmla="val 13500000"/>
            <a:gd name="adj5" fmla="val 125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79CBAA-3298-4856-BC16-976C51C18FBD}">
      <dsp:nvSpPr>
        <dsp:cNvPr id="0" name=""/>
        <dsp:cNvSpPr/>
      </dsp:nvSpPr>
      <dsp:spPr>
        <a:xfrm>
          <a:off x="816418" y="2027310"/>
          <a:ext cx="571223" cy="285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kern="1200"/>
            <a:t>Fase 3 Ontwikkelen</a:t>
          </a:r>
        </a:p>
      </dsp:txBody>
      <dsp:txXfrm>
        <a:off x="816418" y="2027310"/>
        <a:ext cx="571223" cy="285582"/>
      </dsp:txXfrm>
    </dsp:sp>
    <dsp:sp modelId="{592F43E4-DD62-4070-BF78-D3123FAAA055}">
      <dsp:nvSpPr>
        <dsp:cNvPr id="0" name=""/>
        <dsp:cNvSpPr/>
      </dsp:nvSpPr>
      <dsp:spPr>
        <a:xfrm>
          <a:off x="379023" y="2312892"/>
          <a:ext cx="879396" cy="879821"/>
        </a:xfrm>
        <a:prstGeom prst="blockArc">
          <a:avLst>
            <a:gd name="adj1" fmla="val 0"/>
            <a:gd name="adj2" fmla="val 18900000"/>
            <a:gd name="adj3" fmla="val 12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08092D-02B8-4269-B4E6-7FDD2C46444A}">
      <dsp:nvSpPr>
        <dsp:cNvPr id="0" name=""/>
        <dsp:cNvSpPr/>
      </dsp:nvSpPr>
      <dsp:spPr>
        <a:xfrm>
          <a:off x="530902" y="2616663"/>
          <a:ext cx="571223" cy="285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kern="1200"/>
            <a:t>Fase 4</a:t>
          </a:r>
        </a:p>
        <a:p>
          <a:pPr marL="0" lvl="0" indent="0" algn="ctr" defTabSz="355600">
            <a:lnSpc>
              <a:spcPct val="90000"/>
            </a:lnSpc>
            <a:spcBef>
              <a:spcPct val="0"/>
            </a:spcBef>
            <a:spcAft>
              <a:spcPct val="35000"/>
            </a:spcAft>
            <a:buNone/>
          </a:pPr>
          <a:r>
            <a:rPr lang="nl-NL" sz="800" kern="1200"/>
            <a:t>Realiseren</a:t>
          </a:r>
        </a:p>
      </dsp:txBody>
      <dsp:txXfrm>
        <a:off x="530902" y="2616663"/>
        <a:ext cx="571223" cy="28558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1873E4F-F3ED-45F8-9C2D-24514C85AE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133645AE-FE76-4F59-8ABC-09D5D6272D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362B069-62AA-46A6-8645-052F06107B01}" type="datetimeFigureOut">
              <a:rPr lang="nl-NL"/>
              <a:pPr>
                <a:defRPr/>
              </a:pPr>
              <a:t>22-12-2021</a:t>
            </a:fld>
            <a:endParaRPr lang="nl-NL"/>
          </a:p>
        </p:txBody>
      </p:sp>
      <p:sp>
        <p:nvSpPr>
          <p:cNvPr id="4" name="Tijdelijke aanduiding voor voettekst 3">
            <a:extLst>
              <a:ext uri="{FF2B5EF4-FFF2-40B4-BE49-F238E27FC236}">
                <a16:creationId xmlns:a16="http://schemas.microsoft.com/office/drawing/2014/main" id="{3991AE52-83CA-4317-9DA8-51E5C75DB4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5" name="Tijdelijke aanduiding voor dianummer 4">
            <a:extLst>
              <a:ext uri="{FF2B5EF4-FFF2-40B4-BE49-F238E27FC236}">
                <a16:creationId xmlns:a16="http://schemas.microsoft.com/office/drawing/2014/main" id="{C9D9CE4D-EED3-41C6-A9B5-93AA63A6D49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FC6063A-46B3-4929-B94D-F6C42E98151C}"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45F92F0-AE7B-4EA2-A821-5C662A81F7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Tijdelijke aanduiding voor datum 2">
            <a:extLst>
              <a:ext uri="{FF2B5EF4-FFF2-40B4-BE49-F238E27FC236}">
                <a16:creationId xmlns:a16="http://schemas.microsoft.com/office/drawing/2014/main" id="{2A5EA24B-7259-45B3-95D8-B315E7E702C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EFCEEBA-C9B3-4A78-8C38-E9AA85E36032}" type="datetimeFigureOut">
              <a:rPr lang="en-GB"/>
              <a:pPr>
                <a:defRPr/>
              </a:pPr>
              <a:t>22/12/2021</a:t>
            </a:fld>
            <a:endParaRPr lang="en-GB"/>
          </a:p>
        </p:txBody>
      </p:sp>
      <p:sp>
        <p:nvSpPr>
          <p:cNvPr id="4" name="Tijdelijke aanduiding voor dia-afbeelding 3">
            <a:extLst>
              <a:ext uri="{FF2B5EF4-FFF2-40B4-BE49-F238E27FC236}">
                <a16:creationId xmlns:a16="http://schemas.microsoft.com/office/drawing/2014/main" id="{F05D1789-84F6-43C2-B283-C16BC3CC4BE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Tijdelijke aanduiding voor notities 4">
            <a:extLst>
              <a:ext uri="{FF2B5EF4-FFF2-40B4-BE49-F238E27FC236}">
                <a16:creationId xmlns:a16="http://schemas.microsoft.com/office/drawing/2014/main" id="{CFAC10EA-7174-4B8A-9FF3-6E341AA058F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6" name="Tijdelijke aanduiding voor voettekst 5">
            <a:extLst>
              <a:ext uri="{FF2B5EF4-FFF2-40B4-BE49-F238E27FC236}">
                <a16:creationId xmlns:a16="http://schemas.microsoft.com/office/drawing/2014/main" id="{57DE0BEE-E0D2-47A6-BDBB-F244470FE7D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Tijdelijke aanduiding voor dianummer 6">
            <a:extLst>
              <a:ext uri="{FF2B5EF4-FFF2-40B4-BE49-F238E27FC236}">
                <a16:creationId xmlns:a16="http://schemas.microsoft.com/office/drawing/2014/main" id="{7F565801-A7EF-46EF-9C6B-32D8259D580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0AF75A0-D08A-43FA-9C33-D0C7465C0842}" type="slidenum">
              <a:rPr lang="en-GB" altLang="nl-NL"/>
              <a:pPr>
                <a:defRPr/>
              </a:pPr>
              <a:t>‹nr.›</a:t>
            </a:fld>
            <a:endParaRPr lang="en-GB"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DE2C49D-914F-4A93-B328-1AE421574C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D85C65BB-7135-4DB5-918F-CCA2EFBD0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6148" name="Tijdelijke aanduiding voor dianummer 3">
            <a:extLst>
              <a:ext uri="{FF2B5EF4-FFF2-40B4-BE49-F238E27FC236}">
                <a16:creationId xmlns:a16="http://schemas.microsoft.com/office/drawing/2014/main" id="{7BE278D0-17B2-4F9A-8D72-2EFD0CAD68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306CA5-ED46-41D0-84B3-34A37D0FACF2}" type="slidenum">
              <a:rPr lang="en-GB" altLang="nl-NL" smtClean="0"/>
              <a:pPr/>
              <a:t>1</a:t>
            </a:fld>
            <a:endParaRPr lang="en-GB"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C0AF75A0-D08A-43FA-9C33-D0C7465C0842}" type="slidenum">
              <a:rPr lang="en-GB" altLang="nl-NL" smtClean="0"/>
              <a:pPr>
                <a:defRPr/>
              </a:pPr>
              <a:t>13</a:t>
            </a:fld>
            <a:endParaRPr lang="en-GB" altLang="nl-NL"/>
          </a:p>
        </p:txBody>
      </p:sp>
    </p:spTree>
    <p:extLst>
      <p:ext uri="{BB962C8B-B14F-4D97-AF65-F5344CB8AC3E}">
        <p14:creationId xmlns:p14="http://schemas.microsoft.com/office/powerpoint/2010/main" val="159683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C0AF75A0-D08A-43FA-9C33-D0C7465C0842}" type="slidenum">
              <a:rPr lang="en-GB" altLang="nl-NL" smtClean="0"/>
              <a:pPr>
                <a:defRPr/>
              </a:pPr>
              <a:t>2</a:t>
            </a:fld>
            <a:endParaRPr lang="en-GB" altLang="nl-NL"/>
          </a:p>
        </p:txBody>
      </p:sp>
    </p:spTree>
    <p:extLst>
      <p:ext uri="{BB962C8B-B14F-4D97-AF65-F5344CB8AC3E}">
        <p14:creationId xmlns:p14="http://schemas.microsoft.com/office/powerpoint/2010/main" val="365779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C0AF75A0-D08A-43FA-9C33-D0C7465C0842}" type="slidenum">
              <a:rPr lang="en-GB" altLang="nl-NL" smtClean="0"/>
              <a:pPr>
                <a:defRPr/>
              </a:pPr>
              <a:t>3</a:t>
            </a:fld>
            <a:endParaRPr lang="en-GB" altLang="nl-NL"/>
          </a:p>
        </p:txBody>
      </p:sp>
    </p:spTree>
    <p:extLst>
      <p:ext uri="{BB962C8B-B14F-4D97-AF65-F5344CB8AC3E}">
        <p14:creationId xmlns:p14="http://schemas.microsoft.com/office/powerpoint/2010/main" val="185312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C0AF75A0-D08A-43FA-9C33-D0C7465C0842}" type="slidenum">
              <a:rPr lang="en-GB" altLang="nl-NL" smtClean="0"/>
              <a:pPr>
                <a:defRPr/>
              </a:pPr>
              <a:t>4</a:t>
            </a:fld>
            <a:endParaRPr lang="en-GB" altLang="nl-NL"/>
          </a:p>
        </p:txBody>
      </p:sp>
    </p:spTree>
    <p:extLst>
      <p:ext uri="{BB962C8B-B14F-4D97-AF65-F5344CB8AC3E}">
        <p14:creationId xmlns:p14="http://schemas.microsoft.com/office/powerpoint/2010/main" val="25957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C0AF75A0-D08A-43FA-9C33-D0C7465C0842}" type="slidenum">
              <a:rPr lang="en-GB" altLang="nl-NL" smtClean="0"/>
              <a:pPr>
                <a:defRPr/>
              </a:pPr>
              <a:t>5</a:t>
            </a:fld>
            <a:endParaRPr lang="en-GB" altLang="nl-NL"/>
          </a:p>
        </p:txBody>
      </p:sp>
    </p:spTree>
    <p:extLst>
      <p:ext uri="{BB962C8B-B14F-4D97-AF65-F5344CB8AC3E}">
        <p14:creationId xmlns:p14="http://schemas.microsoft.com/office/powerpoint/2010/main" val="192905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C0AF75A0-D08A-43FA-9C33-D0C7465C0842}" type="slidenum">
              <a:rPr lang="en-GB" altLang="nl-NL" smtClean="0"/>
              <a:pPr>
                <a:defRPr/>
              </a:pPr>
              <a:t>6</a:t>
            </a:fld>
            <a:endParaRPr lang="en-GB" altLang="nl-NL"/>
          </a:p>
        </p:txBody>
      </p:sp>
    </p:spTree>
    <p:extLst>
      <p:ext uri="{BB962C8B-B14F-4D97-AF65-F5344CB8AC3E}">
        <p14:creationId xmlns:p14="http://schemas.microsoft.com/office/powerpoint/2010/main" val="1315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a:defRPr/>
            </a:pPr>
            <a:fld id="{C0AF75A0-D08A-43FA-9C33-D0C7465C0842}" type="slidenum">
              <a:rPr lang="en-GB" altLang="nl-NL" smtClean="0"/>
              <a:pPr>
                <a:defRPr/>
              </a:pPr>
              <a:t>7</a:t>
            </a:fld>
            <a:endParaRPr lang="en-GB" altLang="nl-NL"/>
          </a:p>
        </p:txBody>
      </p:sp>
    </p:spTree>
    <p:extLst>
      <p:ext uri="{BB962C8B-B14F-4D97-AF65-F5344CB8AC3E}">
        <p14:creationId xmlns:p14="http://schemas.microsoft.com/office/powerpoint/2010/main" val="169272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id="{84D385E8-4AE8-4E8F-895B-3AF8800D03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id="{A313FFF3-6CA4-40EB-978F-4E2036620C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5364" name="Tijdelijke aanduiding voor dianummer 3">
            <a:extLst>
              <a:ext uri="{FF2B5EF4-FFF2-40B4-BE49-F238E27FC236}">
                <a16:creationId xmlns:a16="http://schemas.microsoft.com/office/drawing/2014/main" id="{59C01B9E-C41C-45AE-9947-4DC8C6AB4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3B47815-A7C2-489B-A1A8-9F82D2C42AC2}" type="slidenum">
              <a:rPr lang="en-GB" altLang="nl-NL" smtClean="0"/>
              <a:pPr/>
              <a:t>8</a:t>
            </a:fld>
            <a:endParaRPr lang="en-GB" altLang="nl-NL"/>
          </a:p>
        </p:txBody>
      </p:sp>
    </p:spTree>
    <p:extLst>
      <p:ext uri="{BB962C8B-B14F-4D97-AF65-F5344CB8AC3E}">
        <p14:creationId xmlns:p14="http://schemas.microsoft.com/office/powerpoint/2010/main" val="1466202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id="{84D385E8-4AE8-4E8F-895B-3AF8800D03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id="{A313FFF3-6CA4-40EB-978F-4E2036620C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5364" name="Tijdelijke aanduiding voor dianummer 3">
            <a:extLst>
              <a:ext uri="{FF2B5EF4-FFF2-40B4-BE49-F238E27FC236}">
                <a16:creationId xmlns:a16="http://schemas.microsoft.com/office/drawing/2014/main" id="{59C01B9E-C41C-45AE-9947-4DC8C6AB4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3B47815-A7C2-489B-A1A8-9F82D2C42AC2}" type="slidenum">
              <a:rPr lang="en-GB" altLang="nl-NL" smtClean="0"/>
              <a:pPr/>
              <a:t>9</a:t>
            </a:fld>
            <a:endParaRPr lang="en-GB"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9FAC43EF-1AEC-4967-B53D-912E1A0E332A}"/>
              </a:ext>
            </a:extLst>
          </p:cNvPr>
          <p:cNvSpPr>
            <a:spLocks noGrp="1"/>
          </p:cNvSpPr>
          <p:nvPr>
            <p:ph type="dt" sz="half" idx="10"/>
          </p:nvPr>
        </p:nvSpPr>
        <p:spPr/>
        <p:txBody>
          <a:bodyPr/>
          <a:lstStyle>
            <a:lvl1pPr>
              <a:defRPr/>
            </a:lvl1pPr>
          </a:lstStyle>
          <a:p>
            <a:pPr>
              <a:defRPr/>
            </a:pPr>
            <a:fld id="{D4FA0959-69F7-476B-9A04-B9685DDFFDB2}" type="datetimeFigureOut">
              <a:rPr lang="nl-NL"/>
              <a:pPr>
                <a:defRPr/>
              </a:pPr>
              <a:t>22-12-2021</a:t>
            </a:fld>
            <a:endParaRPr lang="nl-NL"/>
          </a:p>
        </p:txBody>
      </p:sp>
      <p:sp>
        <p:nvSpPr>
          <p:cNvPr id="5" name="Tijdelijke aanduiding voor voettekst 4">
            <a:extLst>
              <a:ext uri="{FF2B5EF4-FFF2-40B4-BE49-F238E27FC236}">
                <a16:creationId xmlns:a16="http://schemas.microsoft.com/office/drawing/2014/main" id="{1C0F174D-DB16-4E74-8E1F-396B038C9495}"/>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05FF8811-4C0F-4D71-966C-ABA9DF22E4AC}"/>
              </a:ext>
            </a:extLst>
          </p:cNvPr>
          <p:cNvSpPr>
            <a:spLocks noGrp="1"/>
          </p:cNvSpPr>
          <p:nvPr>
            <p:ph type="sldNum" sz="quarter" idx="12"/>
          </p:nvPr>
        </p:nvSpPr>
        <p:spPr/>
        <p:txBody>
          <a:bodyPr/>
          <a:lstStyle>
            <a:lvl1pPr>
              <a:defRPr/>
            </a:lvl1pPr>
          </a:lstStyle>
          <a:p>
            <a:pPr>
              <a:defRPr/>
            </a:pPr>
            <a:fld id="{75B58BDB-1183-4CD6-B5D5-80AF1F89804C}" type="slidenum">
              <a:rPr lang="nl-NL" altLang="nl-NL"/>
              <a:pPr>
                <a:defRPr/>
              </a:pPr>
              <a:t>‹nr.›</a:t>
            </a:fld>
            <a:endParaRPr lang="nl-NL" altLang="nl-NL"/>
          </a:p>
        </p:txBody>
      </p:sp>
    </p:spTree>
    <p:extLst>
      <p:ext uri="{BB962C8B-B14F-4D97-AF65-F5344CB8AC3E}">
        <p14:creationId xmlns:p14="http://schemas.microsoft.com/office/powerpoint/2010/main" val="117650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C6187F-02A9-46F1-B4F7-6EE101254D1E}"/>
              </a:ext>
            </a:extLst>
          </p:cNvPr>
          <p:cNvSpPr>
            <a:spLocks noGrp="1"/>
          </p:cNvSpPr>
          <p:nvPr>
            <p:ph type="dt" sz="half" idx="10"/>
          </p:nvPr>
        </p:nvSpPr>
        <p:spPr/>
        <p:txBody>
          <a:bodyPr/>
          <a:lstStyle>
            <a:lvl1pPr>
              <a:defRPr/>
            </a:lvl1pPr>
          </a:lstStyle>
          <a:p>
            <a:pPr>
              <a:defRPr/>
            </a:pPr>
            <a:fld id="{86059B89-AFDF-40F6-82F2-1B130991F2A3}" type="datetimeFigureOut">
              <a:rPr lang="nl-NL"/>
              <a:pPr>
                <a:defRPr/>
              </a:pPr>
              <a:t>22-12-2021</a:t>
            </a:fld>
            <a:endParaRPr lang="nl-NL"/>
          </a:p>
        </p:txBody>
      </p:sp>
      <p:sp>
        <p:nvSpPr>
          <p:cNvPr id="5" name="Tijdelijke aanduiding voor voettekst 4">
            <a:extLst>
              <a:ext uri="{FF2B5EF4-FFF2-40B4-BE49-F238E27FC236}">
                <a16:creationId xmlns:a16="http://schemas.microsoft.com/office/drawing/2014/main" id="{14DFB25C-F0D6-44AA-9A82-D632B8573FA2}"/>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ED347EFB-89CA-4573-A3B1-375A2158EEF1}"/>
              </a:ext>
            </a:extLst>
          </p:cNvPr>
          <p:cNvSpPr>
            <a:spLocks noGrp="1"/>
          </p:cNvSpPr>
          <p:nvPr>
            <p:ph type="sldNum" sz="quarter" idx="12"/>
          </p:nvPr>
        </p:nvSpPr>
        <p:spPr/>
        <p:txBody>
          <a:bodyPr/>
          <a:lstStyle>
            <a:lvl1pPr>
              <a:defRPr/>
            </a:lvl1pPr>
          </a:lstStyle>
          <a:p>
            <a:pPr>
              <a:defRPr/>
            </a:pPr>
            <a:fld id="{769B8D83-90FC-45D6-B4D5-175C29FF31CE}" type="slidenum">
              <a:rPr lang="nl-NL" altLang="nl-NL"/>
              <a:pPr>
                <a:defRPr/>
              </a:pPr>
              <a:t>‹nr.›</a:t>
            </a:fld>
            <a:endParaRPr lang="nl-NL" altLang="nl-NL"/>
          </a:p>
        </p:txBody>
      </p:sp>
    </p:spTree>
    <p:extLst>
      <p:ext uri="{BB962C8B-B14F-4D97-AF65-F5344CB8AC3E}">
        <p14:creationId xmlns:p14="http://schemas.microsoft.com/office/powerpoint/2010/main" val="257415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E9EBF9-B3AF-40E4-9242-24AA9EA4BBB6}"/>
              </a:ext>
            </a:extLst>
          </p:cNvPr>
          <p:cNvSpPr>
            <a:spLocks noGrp="1"/>
          </p:cNvSpPr>
          <p:nvPr>
            <p:ph type="dt" sz="half" idx="10"/>
          </p:nvPr>
        </p:nvSpPr>
        <p:spPr/>
        <p:txBody>
          <a:bodyPr/>
          <a:lstStyle>
            <a:lvl1pPr>
              <a:defRPr/>
            </a:lvl1pPr>
          </a:lstStyle>
          <a:p>
            <a:pPr>
              <a:defRPr/>
            </a:pPr>
            <a:fld id="{23DFDFC3-05CC-4AB1-86C2-663F5D6BD06A}" type="datetimeFigureOut">
              <a:rPr lang="nl-NL"/>
              <a:pPr>
                <a:defRPr/>
              </a:pPr>
              <a:t>22-12-2021</a:t>
            </a:fld>
            <a:endParaRPr lang="nl-NL"/>
          </a:p>
        </p:txBody>
      </p:sp>
      <p:sp>
        <p:nvSpPr>
          <p:cNvPr id="5" name="Tijdelijke aanduiding voor voettekst 4">
            <a:extLst>
              <a:ext uri="{FF2B5EF4-FFF2-40B4-BE49-F238E27FC236}">
                <a16:creationId xmlns:a16="http://schemas.microsoft.com/office/drawing/2014/main" id="{55C55DB4-42ED-464D-A942-1D676BB9CB80}"/>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A963D2AA-FC4B-4EF8-A59C-D2B659C4748D}"/>
              </a:ext>
            </a:extLst>
          </p:cNvPr>
          <p:cNvSpPr>
            <a:spLocks noGrp="1"/>
          </p:cNvSpPr>
          <p:nvPr>
            <p:ph type="sldNum" sz="quarter" idx="12"/>
          </p:nvPr>
        </p:nvSpPr>
        <p:spPr/>
        <p:txBody>
          <a:bodyPr/>
          <a:lstStyle>
            <a:lvl1pPr>
              <a:defRPr/>
            </a:lvl1pPr>
          </a:lstStyle>
          <a:p>
            <a:pPr>
              <a:defRPr/>
            </a:pPr>
            <a:fld id="{DD2928B6-22A8-49F4-AD37-D8479F85E6FB}" type="slidenum">
              <a:rPr lang="nl-NL" altLang="nl-NL"/>
              <a:pPr>
                <a:defRPr/>
              </a:pPr>
              <a:t>‹nr.›</a:t>
            </a:fld>
            <a:endParaRPr lang="nl-NL" altLang="nl-NL"/>
          </a:p>
        </p:txBody>
      </p:sp>
    </p:spTree>
    <p:extLst>
      <p:ext uri="{BB962C8B-B14F-4D97-AF65-F5344CB8AC3E}">
        <p14:creationId xmlns:p14="http://schemas.microsoft.com/office/powerpoint/2010/main" val="37806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3961D8-AD8A-43ED-966F-192BC5F71576}"/>
              </a:ext>
            </a:extLst>
          </p:cNvPr>
          <p:cNvSpPr>
            <a:spLocks noGrp="1"/>
          </p:cNvSpPr>
          <p:nvPr>
            <p:ph type="dt" sz="half" idx="10"/>
          </p:nvPr>
        </p:nvSpPr>
        <p:spPr/>
        <p:txBody>
          <a:bodyPr/>
          <a:lstStyle>
            <a:lvl1pPr>
              <a:defRPr/>
            </a:lvl1pPr>
          </a:lstStyle>
          <a:p>
            <a:pPr>
              <a:defRPr/>
            </a:pPr>
            <a:fld id="{C93314C7-D270-400E-8208-92E00ED24373}" type="datetimeFigureOut">
              <a:rPr lang="nl-NL"/>
              <a:pPr>
                <a:defRPr/>
              </a:pPr>
              <a:t>22-12-2021</a:t>
            </a:fld>
            <a:endParaRPr lang="nl-NL"/>
          </a:p>
        </p:txBody>
      </p:sp>
      <p:sp>
        <p:nvSpPr>
          <p:cNvPr id="5" name="Tijdelijke aanduiding voor voettekst 4">
            <a:extLst>
              <a:ext uri="{FF2B5EF4-FFF2-40B4-BE49-F238E27FC236}">
                <a16:creationId xmlns:a16="http://schemas.microsoft.com/office/drawing/2014/main" id="{038348DB-729E-4EE9-928B-6BD1227FACA3}"/>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5E04657-B676-446D-99B4-FCE11FE5A15A}"/>
              </a:ext>
            </a:extLst>
          </p:cNvPr>
          <p:cNvSpPr>
            <a:spLocks noGrp="1"/>
          </p:cNvSpPr>
          <p:nvPr>
            <p:ph type="sldNum" sz="quarter" idx="12"/>
          </p:nvPr>
        </p:nvSpPr>
        <p:spPr/>
        <p:txBody>
          <a:bodyPr/>
          <a:lstStyle>
            <a:lvl1pPr>
              <a:defRPr/>
            </a:lvl1pPr>
          </a:lstStyle>
          <a:p>
            <a:pPr>
              <a:defRPr/>
            </a:pPr>
            <a:fld id="{25EB056D-DECD-4A18-89FC-121D1A65F72B}" type="slidenum">
              <a:rPr lang="nl-NL" altLang="nl-NL"/>
              <a:pPr>
                <a:defRPr/>
              </a:pPr>
              <a:t>‹nr.›</a:t>
            </a:fld>
            <a:endParaRPr lang="nl-NL" altLang="nl-NL"/>
          </a:p>
        </p:txBody>
      </p:sp>
    </p:spTree>
    <p:extLst>
      <p:ext uri="{BB962C8B-B14F-4D97-AF65-F5344CB8AC3E}">
        <p14:creationId xmlns:p14="http://schemas.microsoft.com/office/powerpoint/2010/main" val="195258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3736E50-56EA-477F-A5DD-695B906A0A7A}"/>
              </a:ext>
            </a:extLst>
          </p:cNvPr>
          <p:cNvSpPr>
            <a:spLocks noGrp="1"/>
          </p:cNvSpPr>
          <p:nvPr>
            <p:ph type="dt" sz="half" idx="10"/>
          </p:nvPr>
        </p:nvSpPr>
        <p:spPr/>
        <p:txBody>
          <a:bodyPr/>
          <a:lstStyle>
            <a:lvl1pPr>
              <a:defRPr/>
            </a:lvl1pPr>
          </a:lstStyle>
          <a:p>
            <a:pPr>
              <a:defRPr/>
            </a:pPr>
            <a:fld id="{A6854962-1E36-4B4E-B4B8-DD310BC8FFD9}" type="datetimeFigureOut">
              <a:rPr lang="nl-NL"/>
              <a:pPr>
                <a:defRPr/>
              </a:pPr>
              <a:t>22-12-2021</a:t>
            </a:fld>
            <a:endParaRPr lang="nl-NL"/>
          </a:p>
        </p:txBody>
      </p:sp>
      <p:sp>
        <p:nvSpPr>
          <p:cNvPr id="5" name="Tijdelijke aanduiding voor voettekst 4">
            <a:extLst>
              <a:ext uri="{FF2B5EF4-FFF2-40B4-BE49-F238E27FC236}">
                <a16:creationId xmlns:a16="http://schemas.microsoft.com/office/drawing/2014/main" id="{A6FF4424-352F-4D3F-A188-3AADDA69CFCF}"/>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CFBEBCCD-9DBA-4002-826A-BAAE221B19D0}"/>
              </a:ext>
            </a:extLst>
          </p:cNvPr>
          <p:cNvSpPr>
            <a:spLocks noGrp="1"/>
          </p:cNvSpPr>
          <p:nvPr>
            <p:ph type="sldNum" sz="quarter" idx="12"/>
          </p:nvPr>
        </p:nvSpPr>
        <p:spPr/>
        <p:txBody>
          <a:bodyPr/>
          <a:lstStyle>
            <a:lvl1pPr>
              <a:defRPr/>
            </a:lvl1pPr>
          </a:lstStyle>
          <a:p>
            <a:pPr>
              <a:defRPr/>
            </a:pPr>
            <a:fld id="{12C444A0-9C60-4F33-959E-B1EB20CB1449}" type="slidenum">
              <a:rPr lang="nl-NL" altLang="nl-NL"/>
              <a:pPr>
                <a:defRPr/>
              </a:pPr>
              <a:t>‹nr.›</a:t>
            </a:fld>
            <a:endParaRPr lang="nl-NL" altLang="nl-NL"/>
          </a:p>
        </p:txBody>
      </p:sp>
    </p:spTree>
    <p:extLst>
      <p:ext uri="{BB962C8B-B14F-4D97-AF65-F5344CB8AC3E}">
        <p14:creationId xmlns:p14="http://schemas.microsoft.com/office/powerpoint/2010/main" val="347719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BA457C77-8A1B-4186-8ADC-1C232D2CEB9A}"/>
              </a:ext>
            </a:extLst>
          </p:cNvPr>
          <p:cNvSpPr>
            <a:spLocks noGrp="1"/>
          </p:cNvSpPr>
          <p:nvPr>
            <p:ph type="dt" sz="half" idx="10"/>
          </p:nvPr>
        </p:nvSpPr>
        <p:spPr/>
        <p:txBody>
          <a:bodyPr/>
          <a:lstStyle>
            <a:lvl1pPr>
              <a:defRPr/>
            </a:lvl1pPr>
          </a:lstStyle>
          <a:p>
            <a:pPr>
              <a:defRPr/>
            </a:pPr>
            <a:fld id="{88FC15B6-9918-4FDD-B6E5-5C5296E2B26E}" type="datetimeFigureOut">
              <a:rPr lang="nl-NL"/>
              <a:pPr>
                <a:defRPr/>
              </a:pPr>
              <a:t>22-12-2021</a:t>
            </a:fld>
            <a:endParaRPr lang="nl-NL"/>
          </a:p>
        </p:txBody>
      </p:sp>
      <p:sp>
        <p:nvSpPr>
          <p:cNvPr id="6" name="Tijdelijke aanduiding voor voettekst 4">
            <a:extLst>
              <a:ext uri="{FF2B5EF4-FFF2-40B4-BE49-F238E27FC236}">
                <a16:creationId xmlns:a16="http://schemas.microsoft.com/office/drawing/2014/main" id="{CBA619F4-E719-46F5-A088-24F7A08C6E4A}"/>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B756497E-39BC-44DC-890F-E755CBC4E1A5}"/>
              </a:ext>
            </a:extLst>
          </p:cNvPr>
          <p:cNvSpPr>
            <a:spLocks noGrp="1"/>
          </p:cNvSpPr>
          <p:nvPr>
            <p:ph type="sldNum" sz="quarter" idx="12"/>
          </p:nvPr>
        </p:nvSpPr>
        <p:spPr/>
        <p:txBody>
          <a:bodyPr/>
          <a:lstStyle>
            <a:lvl1pPr>
              <a:defRPr/>
            </a:lvl1pPr>
          </a:lstStyle>
          <a:p>
            <a:pPr>
              <a:defRPr/>
            </a:pPr>
            <a:fld id="{FFA6A128-9153-4031-A6FE-39B21491A887}" type="slidenum">
              <a:rPr lang="nl-NL" altLang="nl-NL"/>
              <a:pPr>
                <a:defRPr/>
              </a:pPr>
              <a:t>‹nr.›</a:t>
            </a:fld>
            <a:endParaRPr lang="nl-NL" altLang="nl-NL"/>
          </a:p>
        </p:txBody>
      </p:sp>
    </p:spTree>
    <p:extLst>
      <p:ext uri="{BB962C8B-B14F-4D97-AF65-F5344CB8AC3E}">
        <p14:creationId xmlns:p14="http://schemas.microsoft.com/office/powerpoint/2010/main" val="25840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Klik om de stijl te bewerken</a:t>
            </a:r>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190BA7E3-6EA1-4A95-82D8-0D1FBE178551}"/>
              </a:ext>
            </a:extLst>
          </p:cNvPr>
          <p:cNvSpPr>
            <a:spLocks noGrp="1"/>
          </p:cNvSpPr>
          <p:nvPr>
            <p:ph type="dt" sz="half" idx="10"/>
          </p:nvPr>
        </p:nvSpPr>
        <p:spPr/>
        <p:txBody>
          <a:bodyPr/>
          <a:lstStyle>
            <a:lvl1pPr>
              <a:defRPr/>
            </a:lvl1pPr>
          </a:lstStyle>
          <a:p>
            <a:pPr>
              <a:defRPr/>
            </a:pPr>
            <a:fld id="{CD2AE6C6-18C7-4A84-B849-3D022160AA8F}" type="datetimeFigureOut">
              <a:rPr lang="nl-NL"/>
              <a:pPr>
                <a:defRPr/>
              </a:pPr>
              <a:t>22-12-2021</a:t>
            </a:fld>
            <a:endParaRPr lang="nl-NL"/>
          </a:p>
        </p:txBody>
      </p:sp>
      <p:sp>
        <p:nvSpPr>
          <p:cNvPr id="8" name="Tijdelijke aanduiding voor voettekst 4">
            <a:extLst>
              <a:ext uri="{FF2B5EF4-FFF2-40B4-BE49-F238E27FC236}">
                <a16:creationId xmlns:a16="http://schemas.microsoft.com/office/drawing/2014/main" id="{3184B285-65DA-4DC4-B7FF-5AA5CF7DA288}"/>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C65C14A6-352C-4C31-9DB1-E6FE847AED0F}"/>
              </a:ext>
            </a:extLst>
          </p:cNvPr>
          <p:cNvSpPr>
            <a:spLocks noGrp="1"/>
          </p:cNvSpPr>
          <p:nvPr>
            <p:ph type="sldNum" sz="quarter" idx="12"/>
          </p:nvPr>
        </p:nvSpPr>
        <p:spPr/>
        <p:txBody>
          <a:bodyPr/>
          <a:lstStyle>
            <a:lvl1pPr>
              <a:defRPr/>
            </a:lvl1pPr>
          </a:lstStyle>
          <a:p>
            <a:pPr>
              <a:defRPr/>
            </a:pPr>
            <a:fld id="{F5D12DE8-C8D4-409D-BA7A-E7E2C0E5DFFE}" type="slidenum">
              <a:rPr lang="nl-NL" altLang="nl-NL"/>
              <a:pPr>
                <a:defRPr/>
              </a:pPr>
              <a:t>‹nr.›</a:t>
            </a:fld>
            <a:endParaRPr lang="nl-NL" altLang="nl-NL"/>
          </a:p>
        </p:txBody>
      </p:sp>
    </p:spTree>
    <p:extLst>
      <p:ext uri="{BB962C8B-B14F-4D97-AF65-F5344CB8AC3E}">
        <p14:creationId xmlns:p14="http://schemas.microsoft.com/office/powerpoint/2010/main" val="85203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a:extLst>
              <a:ext uri="{FF2B5EF4-FFF2-40B4-BE49-F238E27FC236}">
                <a16:creationId xmlns:a16="http://schemas.microsoft.com/office/drawing/2014/main" id="{718C4D8A-12FF-4C02-B505-156A9DD45688}"/>
              </a:ext>
            </a:extLst>
          </p:cNvPr>
          <p:cNvSpPr>
            <a:spLocks noGrp="1"/>
          </p:cNvSpPr>
          <p:nvPr>
            <p:ph type="dt" sz="half" idx="10"/>
          </p:nvPr>
        </p:nvSpPr>
        <p:spPr/>
        <p:txBody>
          <a:bodyPr/>
          <a:lstStyle>
            <a:lvl1pPr>
              <a:defRPr/>
            </a:lvl1pPr>
          </a:lstStyle>
          <a:p>
            <a:pPr>
              <a:defRPr/>
            </a:pPr>
            <a:fld id="{F1FF2A6C-CEA8-4730-B10E-3447EAD9D75B}" type="datetimeFigureOut">
              <a:rPr lang="nl-NL"/>
              <a:pPr>
                <a:defRPr/>
              </a:pPr>
              <a:t>22-12-2021</a:t>
            </a:fld>
            <a:endParaRPr lang="nl-NL"/>
          </a:p>
        </p:txBody>
      </p:sp>
      <p:sp>
        <p:nvSpPr>
          <p:cNvPr id="4" name="Tijdelijke aanduiding voor voettekst 4">
            <a:extLst>
              <a:ext uri="{FF2B5EF4-FFF2-40B4-BE49-F238E27FC236}">
                <a16:creationId xmlns:a16="http://schemas.microsoft.com/office/drawing/2014/main" id="{EF66BD61-41DE-4124-B81B-3BF4BE423D18}"/>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AA2064C2-5894-4BFC-BF36-75D892C97043}"/>
              </a:ext>
            </a:extLst>
          </p:cNvPr>
          <p:cNvSpPr>
            <a:spLocks noGrp="1"/>
          </p:cNvSpPr>
          <p:nvPr>
            <p:ph type="sldNum" sz="quarter" idx="12"/>
          </p:nvPr>
        </p:nvSpPr>
        <p:spPr/>
        <p:txBody>
          <a:bodyPr/>
          <a:lstStyle>
            <a:lvl1pPr>
              <a:defRPr/>
            </a:lvl1pPr>
          </a:lstStyle>
          <a:p>
            <a:pPr>
              <a:defRPr/>
            </a:pPr>
            <a:fld id="{85091A38-FD2B-4AD1-B0F9-C9B8D150EC7F}" type="slidenum">
              <a:rPr lang="nl-NL" altLang="nl-NL"/>
              <a:pPr>
                <a:defRPr/>
              </a:pPr>
              <a:t>‹nr.›</a:t>
            </a:fld>
            <a:endParaRPr lang="nl-NL" altLang="nl-NL"/>
          </a:p>
        </p:txBody>
      </p:sp>
    </p:spTree>
    <p:extLst>
      <p:ext uri="{BB962C8B-B14F-4D97-AF65-F5344CB8AC3E}">
        <p14:creationId xmlns:p14="http://schemas.microsoft.com/office/powerpoint/2010/main" val="17426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CAB8BAD8-DDD4-410B-B359-B9588C0A221C}"/>
              </a:ext>
            </a:extLst>
          </p:cNvPr>
          <p:cNvSpPr>
            <a:spLocks noGrp="1"/>
          </p:cNvSpPr>
          <p:nvPr>
            <p:ph type="dt" sz="half" idx="10"/>
          </p:nvPr>
        </p:nvSpPr>
        <p:spPr/>
        <p:txBody>
          <a:bodyPr/>
          <a:lstStyle>
            <a:lvl1pPr>
              <a:defRPr/>
            </a:lvl1pPr>
          </a:lstStyle>
          <a:p>
            <a:pPr>
              <a:defRPr/>
            </a:pPr>
            <a:fld id="{6CD81AE2-068C-4C07-88F1-669521F84947}" type="datetimeFigureOut">
              <a:rPr lang="nl-NL"/>
              <a:pPr>
                <a:defRPr/>
              </a:pPr>
              <a:t>22-12-2021</a:t>
            </a:fld>
            <a:endParaRPr lang="nl-NL"/>
          </a:p>
        </p:txBody>
      </p:sp>
      <p:sp>
        <p:nvSpPr>
          <p:cNvPr id="3" name="Tijdelijke aanduiding voor voettekst 4">
            <a:extLst>
              <a:ext uri="{FF2B5EF4-FFF2-40B4-BE49-F238E27FC236}">
                <a16:creationId xmlns:a16="http://schemas.microsoft.com/office/drawing/2014/main" id="{831A55D8-BF6D-42F5-9AA0-6633F61325C0}"/>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21939E41-9528-492C-A741-1C3C2CF0CB2C}"/>
              </a:ext>
            </a:extLst>
          </p:cNvPr>
          <p:cNvSpPr>
            <a:spLocks noGrp="1"/>
          </p:cNvSpPr>
          <p:nvPr>
            <p:ph type="sldNum" sz="quarter" idx="12"/>
          </p:nvPr>
        </p:nvSpPr>
        <p:spPr/>
        <p:txBody>
          <a:bodyPr/>
          <a:lstStyle>
            <a:lvl1pPr>
              <a:defRPr/>
            </a:lvl1pPr>
          </a:lstStyle>
          <a:p>
            <a:pPr>
              <a:defRPr/>
            </a:pPr>
            <a:fld id="{4F572B10-E967-4116-8E4B-E12F4868A484}" type="slidenum">
              <a:rPr lang="nl-NL" altLang="nl-NL"/>
              <a:pPr>
                <a:defRPr/>
              </a:pPr>
              <a:t>‹nr.›</a:t>
            </a:fld>
            <a:endParaRPr lang="nl-NL" altLang="nl-NL"/>
          </a:p>
        </p:txBody>
      </p:sp>
    </p:spTree>
    <p:extLst>
      <p:ext uri="{BB962C8B-B14F-4D97-AF65-F5344CB8AC3E}">
        <p14:creationId xmlns:p14="http://schemas.microsoft.com/office/powerpoint/2010/main" val="232407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3">
            <a:extLst>
              <a:ext uri="{FF2B5EF4-FFF2-40B4-BE49-F238E27FC236}">
                <a16:creationId xmlns:a16="http://schemas.microsoft.com/office/drawing/2014/main" id="{9F32BCBF-05CA-4AA3-A22C-616BD614CCDF}"/>
              </a:ext>
            </a:extLst>
          </p:cNvPr>
          <p:cNvSpPr>
            <a:spLocks noGrp="1"/>
          </p:cNvSpPr>
          <p:nvPr>
            <p:ph type="dt" sz="half" idx="10"/>
          </p:nvPr>
        </p:nvSpPr>
        <p:spPr/>
        <p:txBody>
          <a:bodyPr/>
          <a:lstStyle>
            <a:lvl1pPr>
              <a:defRPr/>
            </a:lvl1pPr>
          </a:lstStyle>
          <a:p>
            <a:pPr>
              <a:defRPr/>
            </a:pPr>
            <a:fld id="{BA43C044-FC16-4E99-8733-C138E39DCAB7}" type="datetimeFigureOut">
              <a:rPr lang="nl-NL"/>
              <a:pPr>
                <a:defRPr/>
              </a:pPr>
              <a:t>22-12-2021</a:t>
            </a:fld>
            <a:endParaRPr lang="nl-NL"/>
          </a:p>
        </p:txBody>
      </p:sp>
      <p:sp>
        <p:nvSpPr>
          <p:cNvPr id="6" name="Tijdelijke aanduiding voor voettekst 4">
            <a:extLst>
              <a:ext uri="{FF2B5EF4-FFF2-40B4-BE49-F238E27FC236}">
                <a16:creationId xmlns:a16="http://schemas.microsoft.com/office/drawing/2014/main" id="{5260CD04-DB16-4C52-90CD-6F36B8046268}"/>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8A89368C-8CFD-41FF-897B-044B873B5F9E}"/>
              </a:ext>
            </a:extLst>
          </p:cNvPr>
          <p:cNvSpPr>
            <a:spLocks noGrp="1"/>
          </p:cNvSpPr>
          <p:nvPr>
            <p:ph type="sldNum" sz="quarter" idx="12"/>
          </p:nvPr>
        </p:nvSpPr>
        <p:spPr/>
        <p:txBody>
          <a:bodyPr/>
          <a:lstStyle>
            <a:lvl1pPr>
              <a:defRPr/>
            </a:lvl1pPr>
          </a:lstStyle>
          <a:p>
            <a:pPr>
              <a:defRPr/>
            </a:pPr>
            <a:fld id="{6908B4D9-1D47-4443-A561-32C6AD90B91C}" type="slidenum">
              <a:rPr lang="nl-NL" altLang="nl-NL"/>
              <a:pPr>
                <a:defRPr/>
              </a:pPr>
              <a:t>‹nr.›</a:t>
            </a:fld>
            <a:endParaRPr lang="nl-NL" altLang="nl-NL"/>
          </a:p>
        </p:txBody>
      </p:sp>
    </p:spTree>
    <p:extLst>
      <p:ext uri="{BB962C8B-B14F-4D97-AF65-F5344CB8AC3E}">
        <p14:creationId xmlns:p14="http://schemas.microsoft.com/office/powerpoint/2010/main" val="66869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l-NL" noProof="0"/>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2F8DA5B-EABC-46A7-A940-AEF75FA8574C}"/>
              </a:ext>
            </a:extLst>
          </p:cNvPr>
          <p:cNvSpPr>
            <a:spLocks noGrp="1"/>
          </p:cNvSpPr>
          <p:nvPr>
            <p:ph type="dt" sz="half" idx="10"/>
          </p:nvPr>
        </p:nvSpPr>
        <p:spPr/>
        <p:txBody>
          <a:bodyPr/>
          <a:lstStyle>
            <a:lvl1pPr>
              <a:defRPr/>
            </a:lvl1pPr>
          </a:lstStyle>
          <a:p>
            <a:pPr>
              <a:defRPr/>
            </a:pPr>
            <a:fld id="{5F6D852A-6F54-409D-A345-84A40C0E94FB}" type="datetimeFigureOut">
              <a:rPr lang="nl-NL"/>
              <a:pPr>
                <a:defRPr/>
              </a:pPr>
              <a:t>22-12-2021</a:t>
            </a:fld>
            <a:endParaRPr lang="nl-NL"/>
          </a:p>
        </p:txBody>
      </p:sp>
      <p:sp>
        <p:nvSpPr>
          <p:cNvPr id="6" name="Tijdelijke aanduiding voor voettekst 5">
            <a:extLst>
              <a:ext uri="{FF2B5EF4-FFF2-40B4-BE49-F238E27FC236}">
                <a16:creationId xmlns:a16="http://schemas.microsoft.com/office/drawing/2014/main" id="{D9627C40-4431-45FF-8662-5C2A7A9B0D65}"/>
              </a:ext>
            </a:extLst>
          </p:cNvPr>
          <p:cNvSpPr>
            <a:spLocks noGrp="1"/>
          </p:cNvSpPr>
          <p:nvPr>
            <p:ph type="ftr" sz="quarter" idx="11"/>
          </p:nvPr>
        </p:nvSpPr>
        <p:spPr/>
        <p:txBody>
          <a:bodyPr/>
          <a:lstStyle>
            <a:lvl1pPr>
              <a:defRPr/>
            </a:lvl1pPr>
          </a:lstStyle>
          <a:p>
            <a:pPr>
              <a:defRPr/>
            </a:pPr>
            <a:endParaRPr lang="en-US"/>
          </a:p>
        </p:txBody>
      </p:sp>
      <p:sp>
        <p:nvSpPr>
          <p:cNvPr id="7" name="Tijdelijke aanduiding voor dianummer 6">
            <a:extLst>
              <a:ext uri="{FF2B5EF4-FFF2-40B4-BE49-F238E27FC236}">
                <a16:creationId xmlns:a16="http://schemas.microsoft.com/office/drawing/2014/main" id="{3243E614-A653-4346-951C-90FC54DB2F71}"/>
              </a:ext>
            </a:extLst>
          </p:cNvPr>
          <p:cNvSpPr>
            <a:spLocks noGrp="1"/>
          </p:cNvSpPr>
          <p:nvPr>
            <p:ph type="sldNum" sz="quarter" idx="12"/>
          </p:nvPr>
        </p:nvSpPr>
        <p:spPr/>
        <p:txBody>
          <a:bodyPr/>
          <a:lstStyle>
            <a:lvl1pPr>
              <a:defRPr/>
            </a:lvl1pPr>
          </a:lstStyle>
          <a:p>
            <a:pPr>
              <a:defRPr/>
            </a:pPr>
            <a:fld id="{DF3FD4E6-9B79-47CD-BC42-659C7334C35D}" type="slidenum">
              <a:rPr lang="nl-NL" altLang="nl-NL"/>
              <a:pPr>
                <a:defRPr/>
              </a:pPr>
              <a:t>‹nr.›</a:t>
            </a:fld>
            <a:endParaRPr lang="nl-NL" altLang="nl-NL"/>
          </a:p>
        </p:txBody>
      </p:sp>
    </p:spTree>
    <p:extLst>
      <p:ext uri="{BB962C8B-B14F-4D97-AF65-F5344CB8AC3E}">
        <p14:creationId xmlns:p14="http://schemas.microsoft.com/office/powerpoint/2010/main" val="287668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DB57C59A-7478-482F-BAA4-60C7A38321A1}"/>
              </a:ext>
            </a:extLst>
          </p:cNvPr>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a:extLst>
              <a:ext uri="{FF2B5EF4-FFF2-40B4-BE49-F238E27FC236}">
                <a16:creationId xmlns:a16="http://schemas.microsoft.com/office/drawing/2014/main" id="{895420D3-06F7-4C35-B9C7-D98C745C2BC8}"/>
              </a:ext>
            </a:extLst>
          </p:cNvPr>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F6E72B31-400D-48F6-8E4A-8CB94F725A1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9C4ACCD7-07C3-457A-AE68-BA2C6F29DC1C}" type="datetimeFigureOut">
              <a:rPr lang="nl-NL"/>
              <a:pPr>
                <a:defRPr/>
              </a:pPr>
              <a:t>22-12-2021</a:t>
            </a:fld>
            <a:endParaRPr lang="nl-NL"/>
          </a:p>
        </p:txBody>
      </p:sp>
      <p:sp>
        <p:nvSpPr>
          <p:cNvPr id="5" name="Tijdelijke aanduiding voor voettekst 4">
            <a:extLst>
              <a:ext uri="{FF2B5EF4-FFF2-40B4-BE49-F238E27FC236}">
                <a16:creationId xmlns:a16="http://schemas.microsoft.com/office/drawing/2014/main" id="{DA05C13F-F4F4-4FD1-B1BE-198046239A7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nl-NL"/>
          </a:p>
        </p:txBody>
      </p:sp>
      <p:sp>
        <p:nvSpPr>
          <p:cNvPr id="6" name="Tijdelijke aanduiding voor dianummer 5">
            <a:extLst>
              <a:ext uri="{FF2B5EF4-FFF2-40B4-BE49-F238E27FC236}">
                <a16:creationId xmlns:a16="http://schemas.microsoft.com/office/drawing/2014/main" id="{1AF3A450-E2DF-4FF8-9B8C-8E81EB5CBB74}"/>
              </a:ext>
            </a:extLst>
          </p:cNvPr>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28878A6E-3EF0-490A-A4A0-E57EE0E1ED40}"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9" r:id="rId9"/>
    <p:sldLayoutId id="2147484017" r:id="rId10"/>
    <p:sldLayoutId id="214748401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padlet.com/procesmakers/y0w91s9dlni5jb8j" TargetMode="External"/><Relationship Id="rId5" Type="http://schemas.openxmlformats.org/officeDocument/2006/relationships/image" Target="../media/image7.png"/><Relationship Id="rId10" Type="http://schemas.openxmlformats.org/officeDocument/2006/relationships/hyperlink" Target="https://padlet.com/procesmakers/8qobx3vjg9u75b8v"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ur04.safelinks.protection.outlook.com/?url=https%3A%2F%2Fforms.office.com%2Fr%2FPeugVag36G&amp;data=04%7C01%7CT.Lammers%40overijssel.nl%7C7a6a81c0d6204ab312e208d9bf08b1a4%7C198fc6c4dbc7447182ef764d9e62caf1%7C1%7C0%7C637750866627179614%7CUnknown%7CTWFpbGZsb3d8eyJWIjoiMC4wLjAwMDAiLCJQIjoiV2luMzIiLCJBTiI6Ik1haWwiLCJXVCI6Mn0%3D%7C3000&amp;sdata=GADqLZ9VBGaYox5Ya0pS5CZ4mPnO5MKTE%2Fm6U3HkLuI%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3" name="Tekstvak 2">
            <a:extLst>
              <a:ext uri="{FF2B5EF4-FFF2-40B4-BE49-F238E27FC236}">
                <a16:creationId xmlns:a16="http://schemas.microsoft.com/office/drawing/2014/main" id="{8ABDEB01-682B-42BC-BDED-6FE830D3CD77}"/>
              </a:ext>
            </a:extLst>
          </p:cNvPr>
          <p:cNvSpPr txBox="1">
            <a:spLocks noChangeArrowheads="1"/>
          </p:cNvSpPr>
          <p:nvPr/>
        </p:nvSpPr>
        <p:spPr bwMode="auto">
          <a:xfrm>
            <a:off x="0" y="3125788"/>
            <a:ext cx="8861425" cy="615950"/>
          </a:xfrm>
          <a:prstGeom prst="rect">
            <a:avLst/>
          </a:prstGeom>
          <a:noFill/>
          <a:ln>
            <a:noFill/>
          </a:ln>
        </p:spPr>
        <p:txBody>
          <a:bodyPr lIns="0" tIns="45720" rIns="90000" bIns="45720" anchor="t">
            <a:spAutoFit/>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algn="ctr" eaLnBrk="1" hangingPunct="1">
              <a:defRPr/>
            </a:pPr>
            <a:endParaRPr lang="nl-NL" altLang="nl-NL" sz="1400">
              <a:latin typeface="Verdana" panose="020B0604030504040204" pitchFamily="34" charset="0"/>
              <a:ea typeface="Verdana" panose="020B0604030504040204" pitchFamily="34" charset="0"/>
              <a:cs typeface="Verdana" panose="020B0604030504040204" pitchFamily="34" charset="0"/>
            </a:endParaRPr>
          </a:p>
          <a:p>
            <a:pPr algn="ctr" eaLnBrk="1" hangingPunct="1">
              <a:defRPr/>
            </a:pPr>
            <a:r>
              <a:rPr lang="nl-NL" altLang="nl-NL" sz="2000">
                <a:ln w="3175">
                  <a:noFill/>
                </a:ln>
                <a:solidFill>
                  <a:srgbClr val="FFFFFF"/>
                </a:solidFill>
                <a:effectLst>
                  <a:outerShdw blurRad="38100" dist="38100" dir="2700000" algn="tl">
                    <a:srgbClr val="000000">
                      <a:alpha val="43137"/>
                    </a:srgbClr>
                  </a:outerShdw>
                </a:effectLst>
                <a:latin typeface="Calibri"/>
                <a:ea typeface="Verdana"/>
                <a:cs typeface="Verdana" panose="020B0604030504040204" pitchFamily="34" charset="0"/>
              </a:rPr>
              <a:t>Verslag werksessie 9 december</a:t>
            </a:r>
          </a:p>
        </p:txBody>
      </p:sp>
      <p:sp>
        <p:nvSpPr>
          <p:cNvPr id="5124" name="Tekstvak 1">
            <a:extLst>
              <a:ext uri="{FF2B5EF4-FFF2-40B4-BE49-F238E27FC236}">
                <a16:creationId xmlns:a16="http://schemas.microsoft.com/office/drawing/2014/main" id="{546811DC-7A88-4A97-8F0E-903A91F96EC9}"/>
              </a:ext>
            </a:extLst>
          </p:cNvPr>
          <p:cNvSpPr txBox="1">
            <a:spLocks noChangeArrowheads="1"/>
          </p:cNvSpPr>
          <p:nvPr/>
        </p:nvSpPr>
        <p:spPr bwMode="auto">
          <a:xfrm>
            <a:off x="-1" y="2410321"/>
            <a:ext cx="8861426" cy="1015663"/>
          </a:xfrm>
          <a:prstGeom prst="rect">
            <a:avLst/>
          </a:prstGeom>
          <a:noFill/>
          <a:ln>
            <a:noFill/>
          </a:ln>
        </p:spPr>
        <p:txBody>
          <a:bodyPr>
            <a:spAutoFit/>
          </a:bodyPr>
          <a:lstStyle/>
          <a:p>
            <a:pPr algn="ctr">
              <a:defRPr/>
            </a:pPr>
            <a:r>
              <a:rPr lang="nl-NL" altLang="nl-NL" sz="6000">
                <a:ln w="0">
                  <a:solidFill>
                    <a:schemeClr val="bg1"/>
                  </a:solidFill>
                </a:ln>
                <a:solidFill>
                  <a:srgbClr val="FFFFFF"/>
                </a:solidFill>
                <a:effectLst>
                  <a:outerShdw blurRad="38100" dist="19050" dir="2700000" algn="tl" rotWithShape="0">
                    <a:schemeClr val="dk1">
                      <a:alpha val="40000"/>
                    </a:schemeClr>
                  </a:outerShdw>
                </a:effectLst>
              </a:rPr>
              <a:t>Overijssel</a:t>
            </a:r>
            <a:r>
              <a:rPr lang="nl-NL" altLang="nl-NL" sz="6000">
                <a:ln w="3175">
                  <a:solidFill>
                    <a:schemeClr val="bg1"/>
                  </a:solidFill>
                </a:ln>
                <a:solidFill>
                  <a:srgbClr val="FFFFFF"/>
                </a:solidFill>
                <a:effectLst>
                  <a:outerShdw blurRad="38100" dist="19050" dir="2700000" algn="tl" rotWithShape="0">
                    <a:schemeClr val="dk1">
                      <a:alpha val="40000"/>
                    </a:schemeClr>
                  </a:outerShdw>
                </a:effectLst>
              </a:rPr>
              <a:t> </a:t>
            </a:r>
            <a:r>
              <a:rPr lang="nl-NL" altLang="nl-NL" sz="6000">
                <a:ln w="0">
                  <a:solidFill>
                    <a:schemeClr val="bg1"/>
                  </a:solidFill>
                </a:ln>
                <a:solidFill>
                  <a:srgbClr val="FFFFFF"/>
                </a:solidFill>
                <a:effectLst>
                  <a:outerShdw blurRad="38100" dist="19050" dir="2700000" algn="tl" rotWithShape="0">
                    <a:schemeClr val="dk1">
                      <a:alpha val="40000"/>
                    </a:schemeClr>
                  </a:outerShdw>
                </a:effectLst>
              </a:rPr>
              <a:t>Verbouwt</a:t>
            </a:r>
            <a:endParaRPr lang="nl-NL" altLang="nl-NL" sz="6000">
              <a:ln w="3175">
                <a:solidFill>
                  <a:schemeClr val="bg1"/>
                </a:solidFill>
              </a:ln>
              <a:solidFill>
                <a:srgbClr val="FFFFFF"/>
              </a:solidFill>
              <a:effectLst>
                <a:outerShdw blurRad="38100" dist="19050" dir="2700000" algn="tl" rotWithShape="0">
                  <a:schemeClr val="dk1">
                    <a:alpha val="40000"/>
                  </a:schemeClr>
                </a:outerShdw>
              </a:effectLst>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1B72E-F22C-4B78-9047-E0C9FBB681DC}"/>
              </a:ext>
            </a:extLst>
          </p:cNvPr>
          <p:cNvSpPr>
            <a:spLocks noGrp="1"/>
          </p:cNvSpPr>
          <p:nvPr>
            <p:ph type="title"/>
          </p:nvPr>
        </p:nvSpPr>
        <p:spPr>
          <a:xfrm>
            <a:off x="586815" y="137179"/>
            <a:ext cx="7886700" cy="993775"/>
          </a:xfrm>
        </p:spPr>
        <p:txBody>
          <a:bodyPr/>
          <a:lstStyle/>
          <a:p>
            <a:r>
              <a:rPr lang="nl-NL" sz="2800" dirty="0">
                <a:solidFill>
                  <a:srgbClr val="4472C4"/>
                </a:solidFill>
              </a:rPr>
              <a:t>De</a:t>
            </a:r>
            <a:r>
              <a:rPr lang="nl-NL" dirty="0"/>
              <a:t> </a:t>
            </a:r>
            <a:r>
              <a:rPr lang="nl-NL" sz="2800" dirty="0">
                <a:solidFill>
                  <a:srgbClr val="4472C4"/>
                </a:solidFill>
              </a:rPr>
              <a:t>helpers van 9 december </a:t>
            </a:r>
          </a:p>
        </p:txBody>
      </p:sp>
      <p:sp>
        <p:nvSpPr>
          <p:cNvPr id="3" name="Tijdelijke aanduiding voor inhoud 2">
            <a:extLst>
              <a:ext uri="{FF2B5EF4-FFF2-40B4-BE49-F238E27FC236}">
                <a16:creationId xmlns:a16="http://schemas.microsoft.com/office/drawing/2014/main" id="{8C566A0D-EBE1-4A74-8C4E-3344C6A81183}"/>
              </a:ext>
            </a:extLst>
          </p:cNvPr>
          <p:cNvSpPr>
            <a:spLocks noGrp="1"/>
          </p:cNvSpPr>
          <p:nvPr>
            <p:ph idx="1"/>
          </p:nvPr>
        </p:nvSpPr>
        <p:spPr>
          <a:xfrm>
            <a:off x="503146" y="940594"/>
            <a:ext cx="7886700" cy="3262312"/>
          </a:xfrm>
        </p:spPr>
        <p:txBody>
          <a:bodyPr numCol="2"/>
          <a:lstStyle/>
          <a:p>
            <a:pPr marL="0" indent="0">
              <a:buNone/>
            </a:pPr>
            <a:r>
              <a:rPr lang="nl-NL" sz="1400"/>
              <a:t>Hoe kan je de klus overzichtelijk en eenvoudig maken?</a:t>
            </a:r>
          </a:p>
          <a:p>
            <a:endParaRPr lang="nl-NL" sz="1400"/>
          </a:p>
          <a:p>
            <a:endParaRPr lang="nl-NL" sz="1400"/>
          </a:p>
          <a:p>
            <a:endParaRPr lang="nl-NL" sz="1400"/>
          </a:p>
          <a:p>
            <a:endParaRPr lang="nl-NL" sz="1400"/>
          </a:p>
          <a:p>
            <a:pPr marL="0" indent="0">
              <a:lnSpc>
                <a:spcPct val="100000"/>
              </a:lnSpc>
              <a:spcBef>
                <a:spcPts val="0"/>
              </a:spcBef>
              <a:buNone/>
            </a:pPr>
            <a:r>
              <a:rPr lang="nl-NL" sz="1400"/>
              <a:t>Hoe kun je meer mensen persoonlijk op weg </a:t>
            </a:r>
          </a:p>
          <a:p>
            <a:pPr marL="0" indent="0">
              <a:lnSpc>
                <a:spcPct val="100000"/>
              </a:lnSpc>
              <a:spcBef>
                <a:spcPts val="0"/>
              </a:spcBef>
              <a:buNone/>
            </a:pPr>
            <a:r>
              <a:rPr lang="nl-NL" sz="1400"/>
              <a:t>helpen?</a:t>
            </a:r>
          </a:p>
          <a:p>
            <a:pPr marL="0" indent="0">
              <a:buNone/>
            </a:pPr>
            <a:endParaRPr lang="nl-NL" sz="1400"/>
          </a:p>
          <a:p>
            <a:pPr marL="0" indent="0">
              <a:buNone/>
            </a:pPr>
            <a:endParaRPr lang="nl-NL" sz="1400"/>
          </a:p>
          <a:p>
            <a:pPr marL="0" indent="0">
              <a:buNone/>
            </a:pPr>
            <a:endParaRPr lang="nl-NL" sz="1400"/>
          </a:p>
          <a:p>
            <a:pPr marL="0" indent="0">
              <a:buNone/>
            </a:pPr>
            <a:endParaRPr lang="nl-NL" sz="1400"/>
          </a:p>
          <a:p>
            <a:pPr marL="0" indent="0">
              <a:buNone/>
            </a:pPr>
            <a:r>
              <a:rPr lang="nl-NL" sz="1400"/>
              <a:t>Hoe kun je mensen zekerheid geven dat ze de juiste keuze maken?</a:t>
            </a:r>
          </a:p>
          <a:p>
            <a:pPr marL="0" indent="0">
              <a:buNone/>
            </a:pPr>
            <a:endParaRPr lang="nl-NL" sz="1400"/>
          </a:p>
          <a:p>
            <a:pPr marL="0" indent="0">
              <a:buNone/>
            </a:pPr>
            <a:endParaRPr lang="nl-NL" sz="1400"/>
          </a:p>
          <a:p>
            <a:pPr marL="0" indent="0">
              <a:buNone/>
            </a:pPr>
            <a:endParaRPr lang="nl-NL" sz="1400"/>
          </a:p>
          <a:p>
            <a:pPr marL="0" indent="0">
              <a:buNone/>
            </a:pPr>
            <a:endParaRPr lang="nl-NL" sz="1400"/>
          </a:p>
          <a:p>
            <a:pPr marL="0" indent="0">
              <a:buNone/>
            </a:pPr>
            <a:r>
              <a:rPr lang="nl-NL" sz="1400"/>
              <a:t>Hoe kun je mensen verleiden om daadwerkelijk stappen te zetten?</a:t>
            </a:r>
          </a:p>
        </p:txBody>
      </p:sp>
      <p:pic>
        <p:nvPicPr>
          <p:cNvPr id="5" name="Afbeelding 4">
            <a:extLst>
              <a:ext uri="{FF2B5EF4-FFF2-40B4-BE49-F238E27FC236}">
                <a16:creationId xmlns:a16="http://schemas.microsoft.com/office/drawing/2014/main" id="{A8C2537D-BE39-4B04-B3F4-2E6DB6E7DD57}"/>
              </a:ext>
            </a:extLst>
          </p:cNvPr>
          <p:cNvPicPr>
            <a:picLocks noChangeAspect="1"/>
          </p:cNvPicPr>
          <p:nvPr/>
        </p:nvPicPr>
        <p:blipFill>
          <a:blip r:embed="rId2"/>
          <a:stretch>
            <a:fillRect/>
          </a:stretch>
        </p:blipFill>
        <p:spPr>
          <a:xfrm>
            <a:off x="1252515" y="1271077"/>
            <a:ext cx="967069" cy="1182861"/>
          </a:xfrm>
          <a:prstGeom prst="rect">
            <a:avLst/>
          </a:prstGeom>
          <a:effectLst>
            <a:softEdge rad="12700"/>
          </a:effectLst>
        </p:spPr>
      </p:pic>
      <p:pic>
        <p:nvPicPr>
          <p:cNvPr id="7" name="Afbeelding 6">
            <a:extLst>
              <a:ext uri="{FF2B5EF4-FFF2-40B4-BE49-F238E27FC236}">
                <a16:creationId xmlns:a16="http://schemas.microsoft.com/office/drawing/2014/main" id="{3921A30D-A593-4800-9788-6BC26B6B099A}"/>
              </a:ext>
            </a:extLst>
          </p:cNvPr>
          <p:cNvPicPr>
            <a:picLocks noChangeAspect="1"/>
          </p:cNvPicPr>
          <p:nvPr/>
        </p:nvPicPr>
        <p:blipFill>
          <a:blip r:embed="rId3"/>
          <a:stretch>
            <a:fillRect/>
          </a:stretch>
        </p:blipFill>
        <p:spPr>
          <a:xfrm>
            <a:off x="2342425" y="1245117"/>
            <a:ext cx="982121" cy="1234782"/>
          </a:xfrm>
          <a:prstGeom prst="rect">
            <a:avLst/>
          </a:prstGeom>
          <a:effectLst>
            <a:softEdge rad="12700"/>
          </a:effectLst>
        </p:spPr>
      </p:pic>
      <p:pic>
        <p:nvPicPr>
          <p:cNvPr id="9" name="Afbeelding 8">
            <a:extLst>
              <a:ext uri="{FF2B5EF4-FFF2-40B4-BE49-F238E27FC236}">
                <a16:creationId xmlns:a16="http://schemas.microsoft.com/office/drawing/2014/main" id="{3630249E-B1A9-40A3-8D53-BEAAE7A8149D}"/>
              </a:ext>
            </a:extLst>
          </p:cNvPr>
          <p:cNvPicPr>
            <a:picLocks noChangeAspect="1"/>
          </p:cNvPicPr>
          <p:nvPr/>
        </p:nvPicPr>
        <p:blipFill>
          <a:blip r:embed="rId4"/>
          <a:stretch>
            <a:fillRect/>
          </a:stretch>
        </p:blipFill>
        <p:spPr>
          <a:xfrm>
            <a:off x="4446496" y="1388887"/>
            <a:ext cx="1410704" cy="1036077"/>
          </a:xfrm>
          <a:prstGeom prst="roundRect">
            <a:avLst>
              <a:gd name="adj" fmla="val 3400"/>
            </a:avLst>
          </a:prstGeom>
          <a:effectLst>
            <a:softEdge rad="12700"/>
          </a:effectLst>
        </p:spPr>
      </p:pic>
      <p:pic>
        <p:nvPicPr>
          <p:cNvPr id="11" name="Afbeelding 10">
            <a:extLst>
              <a:ext uri="{FF2B5EF4-FFF2-40B4-BE49-F238E27FC236}">
                <a16:creationId xmlns:a16="http://schemas.microsoft.com/office/drawing/2014/main" id="{E150E6CB-A539-4986-B28A-CB8C72A1E333}"/>
              </a:ext>
            </a:extLst>
          </p:cNvPr>
          <p:cNvPicPr>
            <a:picLocks noChangeAspect="1"/>
          </p:cNvPicPr>
          <p:nvPr/>
        </p:nvPicPr>
        <p:blipFill>
          <a:blip r:embed="rId5"/>
          <a:stretch>
            <a:fillRect/>
          </a:stretch>
        </p:blipFill>
        <p:spPr>
          <a:xfrm>
            <a:off x="6102882" y="1388889"/>
            <a:ext cx="1368079" cy="1036077"/>
          </a:xfrm>
          <a:prstGeom prst="roundRect">
            <a:avLst>
              <a:gd name="adj" fmla="val 5130"/>
            </a:avLst>
          </a:prstGeom>
          <a:effectLst>
            <a:softEdge rad="12700"/>
          </a:effectLst>
        </p:spPr>
      </p:pic>
      <p:pic>
        <p:nvPicPr>
          <p:cNvPr id="18" name="Afbeelding 17">
            <a:extLst>
              <a:ext uri="{FF2B5EF4-FFF2-40B4-BE49-F238E27FC236}">
                <a16:creationId xmlns:a16="http://schemas.microsoft.com/office/drawing/2014/main" id="{872D6E22-AD36-4860-A31E-FCF35D0EEFD8}"/>
              </a:ext>
            </a:extLst>
          </p:cNvPr>
          <p:cNvPicPr>
            <a:picLocks noChangeAspect="1"/>
          </p:cNvPicPr>
          <p:nvPr/>
        </p:nvPicPr>
        <p:blipFill>
          <a:blip r:embed="rId6"/>
          <a:stretch>
            <a:fillRect/>
          </a:stretch>
        </p:blipFill>
        <p:spPr>
          <a:xfrm>
            <a:off x="586815" y="3209130"/>
            <a:ext cx="1691935" cy="993776"/>
          </a:xfrm>
          <a:prstGeom prst="rect">
            <a:avLst/>
          </a:prstGeom>
        </p:spPr>
      </p:pic>
      <p:pic>
        <p:nvPicPr>
          <p:cNvPr id="20" name="Afbeelding 19">
            <a:extLst>
              <a:ext uri="{FF2B5EF4-FFF2-40B4-BE49-F238E27FC236}">
                <a16:creationId xmlns:a16="http://schemas.microsoft.com/office/drawing/2014/main" id="{18DC25EC-2D22-4D8F-8D8F-6D4DE73E9AED}"/>
              </a:ext>
            </a:extLst>
          </p:cNvPr>
          <p:cNvPicPr>
            <a:picLocks noChangeAspect="1"/>
          </p:cNvPicPr>
          <p:nvPr/>
        </p:nvPicPr>
        <p:blipFill>
          <a:blip r:embed="rId7"/>
          <a:stretch>
            <a:fillRect/>
          </a:stretch>
        </p:blipFill>
        <p:spPr>
          <a:xfrm>
            <a:off x="2421109" y="2881606"/>
            <a:ext cx="1276253" cy="1337702"/>
          </a:xfrm>
          <a:prstGeom prst="rect">
            <a:avLst/>
          </a:prstGeom>
        </p:spPr>
      </p:pic>
      <p:pic>
        <p:nvPicPr>
          <p:cNvPr id="22" name="Afbeelding 21">
            <a:extLst>
              <a:ext uri="{FF2B5EF4-FFF2-40B4-BE49-F238E27FC236}">
                <a16:creationId xmlns:a16="http://schemas.microsoft.com/office/drawing/2014/main" id="{737DF33B-2F7A-4C4F-B9F7-2EE967DD38BD}"/>
              </a:ext>
            </a:extLst>
          </p:cNvPr>
          <p:cNvPicPr>
            <a:picLocks noChangeAspect="1"/>
          </p:cNvPicPr>
          <p:nvPr/>
        </p:nvPicPr>
        <p:blipFill>
          <a:blip r:embed="rId8"/>
          <a:stretch>
            <a:fillRect/>
          </a:stretch>
        </p:blipFill>
        <p:spPr>
          <a:xfrm>
            <a:off x="4446496" y="3092783"/>
            <a:ext cx="1410704" cy="1226470"/>
          </a:xfrm>
          <a:prstGeom prst="rect">
            <a:avLst/>
          </a:prstGeom>
        </p:spPr>
      </p:pic>
      <p:pic>
        <p:nvPicPr>
          <p:cNvPr id="24" name="Afbeelding 23">
            <a:extLst>
              <a:ext uri="{FF2B5EF4-FFF2-40B4-BE49-F238E27FC236}">
                <a16:creationId xmlns:a16="http://schemas.microsoft.com/office/drawing/2014/main" id="{F322C3E6-5B89-4CDE-8808-450CF014B7B4}"/>
              </a:ext>
            </a:extLst>
          </p:cNvPr>
          <p:cNvPicPr>
            <a:picLocks noChangeAspect="1"/>
          </p:cNvPicPr>
          <p:nvPr/>
        </p:nvPicPr>
        <p:blipFill>
          <a:blip r:embed="rId9"/>
          <a:stretch>
            <a:fillRect/>
          </a:stretch>
        </p:blipFill>
        <p:spPr>
          <a:xfrm>
            <a:off x="6102882" y="2881606"/>
            <a:ext cx="1078329" cy="1500808"/>
          </a:xfrm>
          <a:prstGeom prst="rect">
            <a:avLst/>
          </a:prstGeom>
        </p:spPr>
      </p:pic>
      <p:sp>
        <p:nvSpPr>
          <p:cNvPr id="13" name="Tekstvak 12">
            <a:extLst>
              <a:ext uri="{FF2B5EF4-FFF2-40B4-BE49-F238E27FC236}">
                <a16:creationId xmlns:a16="http://schemas.microsoft.com/office/drawing/2014/main" id="{6E2938BF-B166-4E52-85BE-927ED609EBA7}"/>
              </a:ext>
            </a:extLst>
          </p:cNvPr>
          <p:cNvSpPr txBox="1"/>
          <p:nvPr/>
        </p:nvSpPr>
        <p:spPr>
          <a:xfrm>
            <a:off x="1587874" y="4540878"/>
            <a:ext cx="5717243" cy="692497"/>
          </a:xfrm>
          <a:prstGeom prst="rect">
            <a:avLst/>
          </a:prstGeom>
          <a:noFill/>
        </p:spPr>
        <p:txBody>
          <a:bodyPr wrap="square">
            <a:spAutoFit/>
          </a:bodyPr>
          <a:lstStyle/>
          <a:p>
            <a:r>
              <a:rPr lang="nl-NL" dirty="0">
                <a:hlinkClick r:id="rId10"/>
              </a:rPr>
              <a:t>Impressie: Overijssel Verbouwt - Proeverij 1 en 3 (padlet.com)</a:t>
            </a:r>
            <a:endParaRPr lang="nl-NL" dirty="0"/>
          </a:p>
          <a:p>
            <a:r>
              <a:rPr lang="nl-NL" dirty="0">
                <a:hlinkClick r:id="rId11"/>
              </a:rPr>
              <a:t>Impressie: Overijssel Verbouwt - Proeverij  2 en 4 (padlet.com)</a:t>
            </a:r>
            <a:endParaRPr lang="nl-NL" dirty="0"/>
          </a:p>
          <a:p>
            <a:endParaRPr lang="nl-NL" dirty="0"/>
          </a:p>
        </p:txBody>
      </p:sp>
    </p:spTree>
    <p:extLst>
      <p:ext uri="{BB962C8B-B14F-4D97-AF65-F5344CB8AC3E}">
        <p14:creationId xmlns:p14="http://schemas.microsoft.com/office/powerpoint/2010/main" val="1749473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5D6F1-FEF2-4E18-B6D2-711547E87BDA}"/>
              </a:ext>
            </a:extLst>
          </p:cNvPr>
          <p:cNvSpPr>
            <a:spLocks noGrp="1"/>
          </p:cNvSpPr>
          <p:nvPr>
            <p:ph type="title"/>
          </p:nvPr>
        </p:nvSpPr>
        <p:spPr>
          <a:xfrm>
            <a:off x="628650" y="52966"/>
            <a:ext cx="7886700" cy="993775"/>
          </a:xfrm>
        </p:spPr>
        <p:txBody>
          <a:bodyPr/>
          <a:lstStyle/>
          <a:p>
            <a:r>
              <a:rPr lang="nl-NL" sz="2800" dirty="0">
                <a:solidFill>
                  <a:srgbClr val="4472C4"/>
                </a:solidFill>
              </a:rPr>
              <a:t>Resumé vanuit de </a:t>
            </a:r>
            <a:r>
              <a:rPr lang="nl-NL" sz="2800" dirty="0" err="1">
                <a:solidFill>
                  <a:srgbClr val="4472C4"/>
                </a:solidFill>
              </a:rPr>
              <a:t>helperssesies</a:t>
            </a:r>
            <a:r>
              <a:rPr lang="nl-NL" sz="2800" dirty="0">
                <a:solidFill>
                  <a:srgbClr val="4472C4"/>
                </a:solidFill>
              </a:rPr>
              <a:t>…</a:t>
            </a:r>
          </a:p>
        </p:txBody>
      </p:sp>
      <p:sp>
        <p:nvSpPr>
          <p:cNvPr id="3" name="Tijdelijke aanduiding voor inhoud 2">
            <a:extLst>
              <a:ext uri="{FF2B5EF4-FFF2-40B4-BE49-F238E27FC236}">
                <a16:creationId xmlns:a16="http://schemas.microsoft.com/office/drawing/2014/main" id="{25C33928-169E-4F2F-BE97-6F56C1898263}"/>
              </a:ext>
            </a:extLst>
          </p:cNvPr>
          <p:cNvSpPr>
            <a:spLocks noGrp="1"/>
          </p:cNvSpPr>
          <p:nvPr>
            <p:ph idx="1"/>
          </p:nvPr>
        </p:nvSpPr>
        <p:spPr>
          <a:xfrm>
            <a:off x="690996" y="940593"/>
            <a:ext cx="7886700" cy="3790733"/>
          </a:xfrm>
          <a:ln>
            <a:noFill/>
          </a:ln>
        </p:spPr>
        <p:txBody>
          <a:bodyPr/>
          <a:lstStyle/>
          <a:p>
            <a:pPr marL="0" indent="0">
              <a:buNone/>
            </a:pPr>
            <a:r>
              <a:rPr lang="nl-NL" sz="1800" dirty="0"/>
              <a:t>Opschaling is alleen mogelijk wanneer minimaal aan de volgende ingrediënten in je aanpak een plek hebben gekregen:</a:t>
            </a:r>
          </a:p>
          <a:p>
            <a:r>
              <a:rPr lang="nl-NL" sz="1800" dirty="0"/>
              <a:t>De echte doelgroep ligt bij de ‘middenmoters’. </a:t>
            </a:r>
            <a:r>
              <a:rPr lang="nl-NL" sz="1800" dirty="0">
                <a:solidFill>
                  <a:srgbClr val="FF99FF"/>
                </a:solidFill>
              </a:rPr>
              <a:t>Proces</a:t>
            </a:r>
            <a:r>
              <a:rPr lang="nl-NL" sz="1800" dirty="0"/>
              <a:t> en </a:t>
            </a:r>
            <a:r>
              <a:rPr lang="nl-NL" sz="1800" dirty="0">
                <a:solidFill>
                  <a:srgbClr val="FF99FF"/>
                </a:solidFill>
              </a:rPr>
              <a:t>relatie</a:t>
            </a:r>
            <a:r>
              <a:rPr lang="nl-NL" sz="1800" dirty="0"/>
              <a:t> (klantreis) moet specifiek hierop worden afgestemd. </a:t>
            </a:r>
          </a:p>
          <a:p>
            <a:r>
              <a:rPr lang="nl-NL" sz="1800" dirty="0"/>
              <a:t>Kies als gemeente, afhankelijk van je doelgroep heel specifiek je rol en </a:t>
            </a:r>
            <a:r>
              <a:rPr lang="nl-NL" sz="1800" dirty="0">
                <a:solidFill>
                  <a:srgbClr val="FF99FF"/>
                </a:solidFill>
              </a:rPr>
              <a:t>relatie</a:t>
            </a:r>
            <a:r>
              <a:rPr lang="nl-NL" sz="1800" dirty="0"/>
              <a:t>  ten opzichte van de klant en de markt. Wil je sturen, duwen, helpen of trekken… of soms niets juist doen?</a:t>
            </a:r>
          </a:p>
          <a:p>
            <a:r>
              <a:rPr lang="nl-NL" sz="1800" dirty="0">
                <a:solidFill>
                  <a:srgbClr val="FF99FF"/>
                </a:solidFill>
              </a:rPr>
              <a:t>Inhoudelijk</a:t>
            </a:r>
            <a:r>
              <a:rPr lang="nl-NL" sz="1800" dirty="0"/>
              <a:t> ligt er al heel veel klaar. Het ‘verkopen’ van de inhoud in je </a:t>
            </a:r>
            <a:r>
              <a:rPr lang="nl-NL" sz="1800" dirty="0">
                <a:solidFill>
                  <a:srgbClr val="FF99FF"/>
                </a:solidFill>
              </a:rPr>
              <a:t>proces</a:t>
            </a:r>
            <a:r>
              <a:rPr lang="nl-NL" sz="1800" dirty="0"/>
              <a:t> aan je </a:t>
            </a:r>
            <a:r>
              <a:rPr lang="nl-NL" sz="1800" dirty="0">
                <a:solidFill>
                  <a:srgbClr val="FF99FF"/>
                </a:solidFill>
              </a:rPr>
              <a:t>relatie</a:t>
            </a:r>
            <a:r>
              <a:rPr lang="nl-NL" sz="1800" dirty="0"/>
              <a:t> is waar de focus op moet liggen.</a:t>
            </a:r>
          </a:p>
          <a:p>
            <a:r>
              <a:rPr lang="nl-NL" sz="1800" dirty="0"/>
              <a:t>De opvolging van de verschillende </a:t>
            </a:r>
            <a:r>
              <a:rPr lang="nl-NL" sz="1800" dirty="0">
                <a:solidFill>
                  <a:srgbClr val="FF99FF"/>
                </a:solidFill>
              </a:rPr>
              <a:t>proces</a:t>
            </a:r>
            <a:r>
              <a:rPr lang="nl-NL" sz="1800" dirty="0"/>
              <a:t>stappen in de klantreis moet logisch, samenhangend en doordacht zijn.</a:t>
            </a:r>
          </a:p>
          <a:p>
            <a:r>
              <a:rPr lang="nl-NL" sz="1800" dirty="0"/>
              <a:t>Een nauwe </a:t>
            </a:r>
            <a:r>
              <a:rPr lang="nl-NL" sz="1800" dirty="0">
                <a:solidFill>
                  <a:srgbClr val="FF99FF"/>
                </a:solidFill>
              </a:rPr>
              <a:t>relatie </a:t>
            </a:r>
            <a:r>
              <a:rPr lang="nl-NL" sz="1800" dirty="0"/>
              <a:t>(samenwerking)</a:t>
            </a:r>
            <a:r>
              <a:rPr lang="nl-NL" sz="1800" dirty="0">
                <a:solidFill>
                  <a:srgbClr val="FF99FF"/>
                </a:solidFill>
              </a:rPr>
              <a:t> </a:t>
            </a:r>
            <a:r>
              <a:rPr lang="nl-NL" sz="1800" dirty="0"/>
              <a:t>tussen wat de gemeente doet en wat marktpartijen kunnen is essentieel.</a:t>
            </a:r>
          </a:p>
          <a:p>
            <a:endParaRPr lang="nl-NL" sz="1800" dirty="0"/>
          </a:p>
          <a:p>
            <a:pPr lvl="1"/>
            <a:endParaRPr lang="nl-NL" sz="1400" dirty="0"/>
          </a:p>
        </p:txBody>
      </p:sp>
    </p:spTree>
    <p:extLst>
      <p:ext uri="{BB962C8B-B14F-4D97-AF65-F5344CB8AC3E}">
        <p14:creationId xmlns:p14="http://schemas.microsoft.com/office/powerpoint/2010/main" val="38137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19851-3692-4891-BC1C-F51F27E856F9}"/>
              </a:ext>
            </a:extLst>
          </p:cNvPr>
          <p:cNvSpPr>
            <a:spLocks noGrp="1"/>
          </p:cNvSpPr>
          <p:nvPr>
            <p:ph type="title"/>
          </p:nvPr>
        </p:nvSpPr>
        <p:spPr/>
        <p:txBody>
          <a:bodyPr/>
          <a:lstStyle/>
          <a:p>
            <a:r>
              <a:rPr lang="nl-NL" sz="2800" dirty="0">
                <a:solidFill>
                  <a:srgbClr val="4472C4"/>
                </a:solidFill>
              </a:rPr>
              <a:t>De opgave van de gemeente</a:t>
            </a:r>
          </a:p>
        </p:txBody>
      </p:sp>
      <p:pic>
        <p:nvPicPr>
          <p:cNvPr id="1026" name="Picture 2" descr="Backcasting ... almost as easy as saying ABCD - How to predict the future">
            <a:extLst>
              <a:ext uri="{FF2B5EF4-FFF2-40B4-BE49-F238E27FC236}">
                <a16:creationId xmlns:a16="http://schemas.microsoft.com/office/drawing/2014/main" id="{4B5B169F-B2A1-4F78-A5CA-884C799BD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896"/>
          <a:stretch/>
        </p:blipFill>
        <p:spPr bwMode="auto">
          <a:xfrm>
            <a:off x="4622944" y="1532830"/>
            <a:ext cx="3812328" cy="2143048"/>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10">
            <a:extLst>
              <a:ext uri="{FF2B5EF4-FFF2-40B4-BE49-F238E27FC236}">
                <a16:creationId xmlns:a16="http://schemas.microsoft.com/office/drawing/2014/main" id="{01C261AE-4BE3-4A1E-B351-898FC6F2BA72}"/>
              </a:ext>
            </a:extLst>
          </p:cNvPr>
          <p:cNvSpPr txBox="1"/>
          <p:nvPr/>
        </p:nvSpPr>
        <p:spPr>
          <a:xfrm>
            <a:off x="1882588" y="3935989"/>
            <a:ext cx="4129461"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Stappenplan</a:t>
            </a:r>
          </a:p>
        </p:txBody>
      </p:sp>
      <p:sp>
        <p:nvSpPr>
          <p:cNvPr id="6" name="Rechthoek 3">
            <a:extLst>
              <a:ext uri="{FF2B5EF4-FFF2-40B4-BE49-F238E27FC236}">
                <a16:creationId xmlns:a16="http://schemas.microsoft.com/office/drawing/2014/main" id="{10757343-076F-477D-9770-E10E49B8BBBF}"/>
              </a:ext>
            </a:extLst>
          </p:cNvPr>
          <p:cNvSpPr/>
          <p:nvPr/>
        </p:nvSpPr>
        <p:spPr>
          <a:xfrm>
            <a:off x="628650" y="1158639"/>
            <a:ext cx="911386" cy="713626"/>
          </a:xfrm>
          <a:prstGeom prst="rect">
            <a:avLst/>
          </a:prstGeom>
          <a:solidFill>
            <a:srgbClr val="00CCFF"/>
          </a:solid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FFFFFF"/>
                </a:solidFill>
                <a:uFillTx/>
                <a:latin typeface="Calibri"/>
              </a:rPr>
              <a:t>A</a:t>
            </a:r>
          </a:p>
        </p:txBody>
      </p:sp>
      <p:sp>
        <p:nvSpPr>
          <p:cNvPr id="7" name="Rechthoek 4">
            <a:extLst>
              <a:ext uri="{FF2B5EF4-FFF2-40B4-BE49-F238E27FC236}">
                <a16:creationId xmlns:a16="http://schemas.microsoft.com/office/drawing/2014/main" id="{39C212DF-085B-414B-91EF-ABF2B479893B}"/>
              </a:ext>
            </a:extLst>
          </p:cNvPr>
          <p:cNvSpPr/>
          <p:nvPr/>
        </p:nvSpPr>
        <p:spPr>
          <a:xfrm>
            <a:off x="628650" y="2050399"/>
            <a:ext cx="911386" cy="713626"/>
          </a:xfrm>
          <a:prstGeom prst="rect">
            <a:avLst/>
          </a:prstGeom>
          <a:solidFill>
            <a:srgbClr val="00CCFF"/>
          </a:solid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FFFFFF"/>
                </a:solidFill>
                <a:uFillTx/>
                <a:latin typeface="Calibri"/>
              </a:rPr>
              <a:t>B</a:t>
            </a:r>
          </a:p>
        </p:txBody>
      </p:sp>
      <p:sp>
        <p:nvSpPr>
          <p:cNvPr id="8" name="Rechthoek 5">
            <a:extLst>
              <a:ext uri="{FF2B5EF4-FFF2-40B4-BE49-F238E27FC236}">
                <a16:creationId xmlns:a16="http://schemas.microsoft.com/office/drawing/2014/main" id="{173C5EC5-89D7-406F-B2B6-6B4733705667}"/>
              </a:ext>
            </a:extLst>
          </p:cNvPr>
          <p:cNvSpPr/>
          <p:nvPr/>
        </p:nvSpPr>
        <p:spPr>
          <a:xfrm>
            <a:off x="628650" y="2926950"/>
            <a:ext cx="911386" cy="713626"/>
          </a:xfrm>
          <a:prstGeom prst="rect">
            <a:avLst/>
          </a:prstGeom>
          <a:solidFill>
            <a:srgbClr val="00CCFF"/>
          </a:solid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FFFFFF"/>
                </a:solidFill>
                <a:uFillTx/>
                <a:latin typeface="Calibri"/>
              </a:rPr>
              <a:t>C</a:t>
            </a:r>
          </a:p>
        </p:txBody>
      </p:sp>
      <p:sp>
        <p:nvSpPr>
          <p:cNvPr id="9" name="Rechthoek 6">
            <a:extLst>
              <a:ext uri="{FF2B5EF4-FFF2-40B4-BE49-F238E27FC236}">
                <a16:creationId xmlns:a16="http://schemas.microsoft.com/office/drawing/2014/main" id="{7AFB6D56-BD2F-4412-8999-BBDEFE32D881}"/>
              </a:ext>
            </a:extLst>
          </p:cNvPr>
          <p:cNvSpPr/>
          <p:nvPr/>
        </p:nvSpPr>
        <p:spPr>
          <a:xfrm>
            <a:off x="628650" y="3803501"/>
            <a:ext cx="911386" cy="713626"/>
          </a:xfrm>
          <a:prstGeom prst="rect">
            <a:avLst/>
          </a:prstGeom>
          <a:solidFill>
            <a:srgbClr val="00CCFF"/>
          </a:solidFill>
          <a:ln w="12701" cap="flat">
            <a:no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FFFFFF"/>
                </a:solidFill>
                <a:uFillTx/>
                <a:latin typeface="Calibri"/>
              </a:rPr>
              <a:t>D</a:t>
            </a:r>
          </a:p>
        </p:txBody>
      </p:sp>
      <p:sp>
        <p:nvSpPr>
          <p:cNvPr id="10" name="Tekstvak 7">
            <a:extLst>
              <a:ext uri="{FF2B5EF4-FFF2-40B4-BE49-F238E27FC236}">
                <a16:creationId xmlns:a16="http://schemas.microsoft.com/office/drawing/2014/main" id="{EAE5EDBD-41A7-493E-9907-C952630104CF}"/>
              </a:ext>
            </a:extLst>
          </p:cNvPr>
          <p:cNvSpPr txBox="1"/>
          <p:nvPr/>
        </p:nvSpPr>
        <p:spPr>
          <a:xfrm>
            <a:off x="1882588" y="1290074"/>
            <a:ext cx="3513885"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Doelstelling en doelgroep</a:t>
            </a:r>
          </a:p>
        </p:txBody>
      </p:sp>
      <p:sp>
        <p:nvSpPr>
          <p:cNvPr id="11" name="Tekstvak 8">
            <a:extLst>
              <a:ext uri="{FF2B5EF4-FFF2-40B4-BE49-F238E27FC236}">
                <a16:creationId xmlns:a16="http://schemas.microsoft.com/office/drawing/2014/main" id="{01C17056-91B3-4737-A063-3A655CCC1E34}"/>
              </a:ext>
            </a:extLst>
          </p:cNvPr>
          <p:cNvSpPr txBox="1"/>
          <p:nvPr/>
        </p:nvSpPr>
        <p:spPr>
          <a:xfrm>
            <a:off x="1882588" y="2191341"/>
            <a:ext cx="3956423"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Huidige situatie</a:t>
            </a:r>
          </a:p>
        </p:txBody>
      </p:sp>
      <p:sp>
        <p:nvSpPr>
          <p:cNvPr id="12" name="Tekstvak 9">
            <a:extLst>
              <a:ext uri="{FF2B5EF4-FFF2-40B4-BE49-F238E27FC236}">
                <a16:creationId xmlns:a16="http://schemas.microsoft.com/office/drawing/2014/main" id="{5440C424-6310-434F-810F-57ED10B7E2A8}"/>
              </a:ext>
            </a:extLst>
          </p:cNvPr>
          <p:cNvSpPr txBox="1"/>
          <p:nvPr/>
        </p:nvSpPr>
        <p:spPr>
          <a:xfrm>
            <a:off x="1882588" y="3119161"/>
            <a:ext cx="4129461"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Oplossingsrichtingen</a:t>
            </a:r>
          </a:p>
        </p:txBody>
      </p:sp>
    </p:spTree>
    <p:extLst>
      <p:ext uri="{BB962C8B-B14F-4D97-AF65-F5344CB8AC3E}">
        <p14:creationId xmlns:p14="http://schemas.microsoft.com/office/powerpoint/2010/main" val="107798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75DF-2537-7442-A8D3-3439EFC8205F}"/>
              </a:ext>
            </a:extLst>
          </p:cNvPr>
          <p:cNvSpPr>
            <a:spLocks noGrp="1"/>
          </p:cNvSpPr>
          <p:nvPr>
            <p:ph type="title"/>
          </p:nvPr>
        </p:nvSpPr>
        <p:spPr/>
        <p:txBody>
          <a:bodyPr/>
          <a:lstStyle/>
          <a:p>
            <a:r>
              <a:rPr lang="nl-NL" sz="2800" dirty="0">
                <a:solidFill>
                  <a:srgbClr val="4472C4"/>
                </a:solidFill>
              </a:rPr>
              <a:t>Vervolgstappen</a:t>
            </a:r>
            <a:endParaRPr lang="en-NL" sz="2800" dirty="0">
              <a:solidFill>
                <a:srgbClr val="4472C4"/>
              </a:solidFill>
            </a:endParaRPr>
          </a:p>
        </p:txBody>
      </p:sp>
      <p:sp>
        <p:nvSpPr>
          <p:cNvPr id="3" name="Content Placeholder 2">
            <a:extLst>
              <a:ext uri="{FF2B5EF4-FFF2-40B4-BE49-F238E27FC236}">
                <a16:creationId xmlns:a16="http://schemas.microsoft.com/office/drawing/2014/main" id="{3BA2207C-8E08-5145-84E6-B123F536EC92}"/>
              </a:ext>
            </a:extLst>
          </p:cNvPr>
          <p:cNvSpPr>
            <a:spLocks noGrp="1"/>
          </p:cNvSpPr>
          <p:nvPr>
            <p:ph idx="1"/>
          </p:nvPr>
        </p:nvSpPr>
        <p:spPr>
          <a:xfrm>
            <a:off x="482711" y="1088657"/>
            <a:ext cx="8426023" cy="3284560"/>
          </a:xfrm>
        </p:spPr>
        <p:txBody>
          <a:bodyPr/>
          <a:lstStyle/>
          <a:p>
            <a:pPr marL="0" indent="0">
              <a:buNone/>
            </a:pPr>
            <a:r>
              <a:rPr lang="nl-NL" sz="1600" dirty="0">
                <a:solidFill>
                  <a:srgbClr val="000000"/>
                </a:solidFill>
                <a:latin typeface="Calibri" panose="020F0502020204030204" pitchFamily="34" charset="0"/>
                <a:ea typeface="Calibri" panose="020F0502020204030204" pitchFamily="34" charset="0"/>
              </a:rPr>
              <a:t>Hoe verder met de verduurzaming van woningen met een individuele warmteoplossing en met Overijssel Verbouwt? </a:t>
            </a:r>
          </a:p>
          <a:p>
            <a:r>
              <a:rPr lang="nl-NL" sz="1400" dirty="0">
                <a:solidFill>
                  <a:srgbClr val="000000"/>
                </a:solidFill>
                <a:latin typeface="Calibri" panose="020F0502020204030204" pitchFamily="34" charset="0"/>
                <a:ea typeface="Calibri" panose="020F0502020204030204" pitchFamily="34" charset="0"/>
              </a:rPr>
              <a:t>Waar wil je naartoe (A) en waar sta je nu (B)? </a:t>
            </a:r>
            <a:r>
              <a:rPr lang="nl-NL" sz="1400" dirty="0">
                <a:solidFill>
                  <a:srgbClr val="000000"/>
                </a:solidFill>
                <a:effectLst/>
                <a:latin typeface="Calibri" panose="020F0502020204030204" pitchFamily="34" charset="0"/>
                <a:ea typeface="Calibri" panose="020F0502020204030204" pitchFamily="34" charset="0"/>
              </a:rPr>
              <a:t>We vragen alle deelnemers van de volgende werksessie van Overijssel Verbouwt om deze vragen te beantwoorden in </a:t>
            </a:r>
            <a:r>
              <a:rPr lang="nl-NL" sz="1400" u="sng" dirty="0">
                <a:solidFill>
                  <a:srgbClr val="000000"/>
                </a:solidFill>
                <a:latin typeface="Calibri" panose="020F0502020204030204" pitchFamily="34" charset="0"/>
                <a:ea typeface="Calibri" panose="020F0502020204030204" pitchFamily="34" charset="0"/>
                <a:hlinkClick r:id="rId3"/>
              </a:rPr>
              <a:t>dit intakeformulier</a:t>
            </a:r>
            <a:r>
              <a:rPr lang="nl-NL" sz="1400" dirty="0">
                <a:solidFill>
                  <a:srgbClr val="000000"/>
                </a:solidFill>
                <a:effectLst/>
                <a:latin typeface="Calibri" panose="020F0502020204030204" pitchFamily="34" charset="0"/>
                <a:ea typeface="Calibri" panose="020F0502020204030204" pitchFamily="34" charset="0"/>
              </a:rPr>
              <a:t>. </a:t>
            </a:r>
            <a:r>
              <a:rPr lang="nl-NL" sz="1400" dirty="0">
                <a:solidFill>
                  <a:srgbClr val="000000"/>
                </a:solidFill>
                <a:latin typeface="Calibri" panose="020F0502020204030204" pitchFamily="34" charset="0"/>
                <a:ea typeface="Calibri" panose="020F0502020204030204" pitchFamily="34" charset="0"/>
              </a:rPr>
              <a:t>Oriënteer je ook vast op mogelijke oplossingsrichtingen (C): wie of wat kan mij helpen om het doel te bereiken?</a:t>
            </a:r>
          </a:p>
          <a:p>
            <a:r>
              <a:rPr lang="nl-NL" sz="1400" dirty="0">
                <a:solidFill>
                  <a:srgbClr val="000000"/>
                </a:solidFill>
                <a:effectLst/>
                <a:latin typeface="Calibri" panose="020F0502020204030204" pitchFamily="34" charset="0"/>
                <a:ea typeface="Calibri" panose="020F0502020204030204" pitchFamily="34" charset="0"/>
              </a:rPr>
              <a:t>De volgende NEO Werkplaats Twente, op 13 januari tussen 10.40 en 11.30, is ons team beschikbaar om met je te sparren, samen te kijken naar jouw opgave en aanpak en te helpen bij het invullen van het intakeformulier. Op 20 januari, tussen 11.00 en 12.00, zijn we beschikbaar tijdens een bij de NEO Werkplaats West-Overijssel. </a:t>
            </a:r>
            <a:endParaRPr lang="nl-NL" sz="1100" dirty="0">
              <a:solidFill>
                <a:srgbClr val="000000"/>
              </a:solidFill>
              <a:effectLst/>
              <a:latin typeface="Calibri" panose="020F0502020204030204" pitchFamily="34" charset="0"/>
              <a:ea typeface="Calibri" panose="020F0502020204030204" pitchFamily="34" charset="0"/>
            </a:endParaRPr>
          </a:p>
          <a:p>
            <a:pPr lvl="0"/>
            <a:r>
              <a:rPr lang="nl-NL" sz="1400" dirty="0">
                <a:solidFill>
                  <a:srgbClr val="000000"/>
                </a:solidFill>
                <a:latin typeface="Calibri" panose="020F0502020204030204" pitchFamily="34" charset="0"/>
                <a:ea typeface="Calibri" panose="020F0502020204030204" pitchFamily="34" charset="0"/>
              </a:rPr>
              <a:t>Op </a:t>
            </a:r>
            <a:r>
              <a:rPr lang="nl-NL" sz="1400" dirty="0">
                <a:solidFill>
                  <a:srgbClr val="000000"/>
                </a:solidFill>
                <a:effectLst/>
                <a:latin typeface="Calibri" panose="020F0502020204030204" pitchFamily="34" charset="0"/>
                <a:ea typeface="Calibri" panose="020F0502020204030204" pitchFamily="34" charset="0"/>
              </a:rPr>
              <a:t>10 februari in de middag willen we in de derde werksessie komen tot een propositie voor het vervolg van Overijssel Verbouwt. Daarin werk je de</a:t>
            </a:r>
            <a:r>
              <a:rPr lang="nl-NL" sz="1400" dirty="0"/>
              <a:t> opgave (A&amp;B) en oplossingsrichting (C) per gemeente/aanpak uit. Ook verkennen we het vervolgtraject de mogelijkheden voor samenwerking.</a:t>
            </a:r>
          </a:p>
          <a:p>
            <a:pPr lvl="0"/>
            <a:r>
              <a:rPr lang="nl-NL" sz="1400" dirty="0"/>
              <a:t>Na 10 februari werken we verder aan aanscherping van de propositie en het stappenplan (D)</a:t>
            </a:r>
          </a:p>
        </p:txBody>
      </p:sp>
      <p:sp>
        <p:nvSpPr>
          <p:cNvPr id="5" name="Tekstvak 4">
            <a:extLst>
              <a:ext uri="{FF2B5EF4-FFF2-40B4-BE49-F238E27FC236}">
                <a16:creationId xmlns:a16="http://schemas.microsoft.com/office/drawing/2014/main" id="{42B1BCB9-A1DE-4629-973A-605380E7D44D}"/>
              </a:ext>
            </a:extLst>
          </p:cNvPr>
          <p:cNvSpPr txBox="1"/>
          <p:nvPr/>
        </p:nvSpPr>
        <p:spPr>
          <a:xfrm>
            <a:off x="2286000" y="2684412"/>
            <a:ext cx="4572000" cy="292388"/>
          </a:xfrm>
          <a:prstGeom prst="rect">
            <a:avLst/>
          </a:prstGeom>
          <a:noFill/>
        </p:spPr>
        <p:txBody>
          <a:bodyPr wrap="square">
            <a:spAutoFit/>
          </a:bodyPr>
          <a:lstStyle/>
          <a:p>
            <a:r>
              <a:rPr lang="nl-NL" b="0" i="0">
                <a:solidFill>
                  <a:srgbClr val="000000"/>
                </a:solidFill>
                <a:effectLst/>
                <a:latin typeface="Times New Roman" panose="02020603050405020304" pitchFamily="18" charset="0"/>
              </a:rPr>
              <a:t> </a:t>
            </a:r>
            <a:endParaRPr lang="nl-NL"/>
          </a:p>
        </p:txBody>
      </p:sp>
      <p:sp>
        <p:nvSpPr>
          <p:cNvPr id="7" name="Tekstvak 6">
            <a:extLst>
              <a:ext uri="{FF2B5EF4-FFF2-40B4-BE49-F238E27FC236}">
                <a16:creationId xmlns:a16="http://schemas.microsoft.com/office/drawing/2014/main" id="{ACEB5766-1537-4C6E-A51C-753B6A238123}"/>
              </a:ext>
            </a:extLst>
          </p:cNvPr>
          <p:cNvSpPr txBox="1"/>
          <p:nvPr/>
        </p:nvSpPr>
        <p:spPr>
          <a:xfrm>
            <a:off x="2286000" y="2684412"/>
            <a:ext cx="4572000" cy="292388"/>
          </a:xfrm>
          <a:prstGeom prst="rect">
            <a:avLst/>
          </a:prstGeom>
          <a:noFill/>
        </p:spPr>
        <p:txBody>
          <a:bodyPr wrap="square">
            <a:spAutoFit/>
          </a:bodyPr>
          <a:lstStyle/>
          <a:p>
            <a:r>
              <a:rPr lang="nl-NL" b="0" i="0">
                <a:solidFill>
                  <a:srgbClr val="000000"/>
                </a:solidFill>
                <a:effectLst/>
                <a:latin typeface="Times New Roman" panose="02020603050405020304" pitchFamily="18" charset="0"/>
              </a:rPr>
              <a:t> </a:t>
            </a:r>
            <a:endParaRPr lang="nl-NL"/>
          </a:p>
        </p:txBody>
      </p:sp>
      <p:sp>
        <p:nvSpPr>
          <p:cNvPr id="11" name="Tekstvak 10">
            <a:extLst>
              <a:ext uri="{FF2B5EF4-FFF2-40B4-BE49-F238E27FC236}">
                <a16:creationId xmlns:a16="http://schemas.microsoft.com/office/drawing/2014/main" id="{97DDF797-D945-48BC-B4D4-5F65F9D63206}"/>
              </a:ext>
            </a:extLst>
          </p:cNvPr>
          <p:cNvSpPr txBox="1"/>
          <p:nvPr/>
        </p:nvSpPr>
        <p:spPr>
          <a:xfrm>
            <a:off x="2015656" y="2620592"/>
            <a:ext cx="4572000" cy="292388"/>
          </a:xfrm>
          <a:prstGeom prst="rect">
            <a:avLst/>
          </a:prstGeom>
          <a:noFill/>
        </p:spPr>
        <p:txBody>
          <a:bodyPr wrap="square">
            <a:spAutoFit/>
          </a:bodyPr>
          <a:lstStyle/>
          <a:p>
            <a:r>
              <a:rPr lang="nl-NL" b="0" i="0">
                <a:solidFill>
                  <a:srgbClr val="000000"/>
                </a:solidFill>
                <a:effectLst/>
                <a:latin typeface="Times New Roman" panose="02020603050405020304" pitchFamily="18" charset="0"/>
              </a:rPr>
              <a:t> </a:t>
            </a:r>
            <a:endParaRPr lang="nl-NL"/>
          </a:p>
        </p:txBody>
      </p:sp>
    </p:spTree>
    <p:extLst>
      <p:ext uri="{BB962C8B-B14F-4D97-AF65-F5344CB8AC3E}">
        <p14:creationId xmlns:p14="http://schemas.microsoft.com/office/powerpoint/2010/main" val="172556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3BD3C-30B3-40E7-9ED8-2EBC4AAA197D}"/>
              </a:ext>
            </a:extLst>
          </p:cNvPr>
          <p:cNvSpPr>
            <a:spLocks noGrp="1"/>
          </p:cNvSpPr>
          <p:nvPr>
            <p:ph type="title"/>
          </p:nvPr>
        </p:nvSpPr>
        <p:spPr/>
        <p:txBody>
          <a:bodyPr/>
          <a:lstStyle/>
          <a:p>
            <a:r>
              <a:rPr lang="nl-NL" sz="3600" dirty="0">
                <a:solidFill>
                  <a:srgbClr val="4472C4"/>
                </a:solidFill>
              </a:rPr>
              <a:t>Vooruitblik</a:t>
            </a:r>
            <a:endParaRPr lang="nl-NL" dirty="0"/>
          </a:p>
        </p:txBody>
      </p:sp>
      <p:grpSp>
        <p:nvGrpSpPr>
          <p:cNvPr id="4" name="Group 11">
            <a:extLst>
              <a:ext uri="{FF2B5EF4-FFF2-40B4-BE49-F238E27FC236}">
                <a16:creationId xmlns:a16="http://schemas.microsoft.com/office/drawing/2014/main" id="{BBBD7A30-9673-4684-BCBF-43EE9DB142C5}"/>
              </a:ext>
            </a:extLst>
          </p:cNvPr>
          <p:cNvGrpSpPr/>
          <p:nvPr/>
        </p:nvGrpSpPr>
        <p:grpSpPr>
          <a:xfrm>
            <a:off x="266046" y="1081741"/>
            <a:ext cx="2295813" cy="3670767"/>
            <a:chOff x="5064642" y="274638"/>
            <a:chExt cx="3733443" cy="4064000"/>
          </a:xfrm>
        </p:grpSpPr>
        <p:graphicFrame>
          <p:nvGraphicFramePr>
            <p:cNvPr id="5" name="Diagram 4">
              <a:extLst>
                <a:ext uri="{FF2B5EF4-FFF2-40B4-BE49-F238E27FC236}">
                  <a16:creationId xmlns:a16="http://schemas.microsoft.com/office/drawing/2014/main" id="{1E5A4CD5-484D-4C2B-86F7-6F1EC7B8BCE3}"/>
                </a:ext>
              </a:extLst>
            </p:cNvPr>
            <p:cNvGraphicFramePr/>
            <p:nvPr>
              <p:extLst>
                <p:ext uri="{D42A27DB-BD31-4B8C-83A1-F6EECF244321}">
                  <p14:modId xmlns:p14="http://schemas.microsoft.com/office/powerpoint/2010/main" val="1388148974"/>
                </p:ext>
              </p:extLst>
            </p:nvPr>
          </p:nvGraphicFramePr>
          <p:xfrm>
            <a:off x="5064642" y="274638"/>
            <a:ext cx="31224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11">
              <a:extLst>
                <a:ext uri="{FF2B5EF4-FFF2-40B4-BE49-F238E27FC236}">
                  <a16:creationId xmlns:a16="http://schemas.microsoft.com/office/drawing/2014/main" id="{770CAAA8-5F50-45CE-9ABC-F97FE7B26B7C}"/>
                </a:ext>
              </a:extLst>
            </p:cNvPr>
            <p:cNvSpPr txBox="1">
              <a:spLocks noChangeArrowheads="1"/>
            </p:cNvSpPr>
            <p:nvPr/>
          </p:nvSpPr>
          <p:spPr bwMode="auto">
            <a:xfrm>
              <a:off x="7714391" y="1190005"/>
              <a:ext cx="7604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a:t>Q4 2021</a:t>
              </a:r>
            </a:p>
          </p:txBody>
        </p:sp>
        <p:sp>
          <p:nvSpPr>
            <p:cNvPr id="7" name="Tekstvak 13">
              <a:extLst>
                <a:ext uri="{FF2B5EF4-FFF2-40B4-BE49-F238E27FC236}">
                  <a16:creationId xmlns:a16="http://schemas.microsoft.com/office/drawing/2014/main" id="{708F18DD-0D31-422E-B520-0C0F0BB14C1A}"/>
                </a:ext>
              </a:extLst>
            </p:cNvPr>
            <p:cNvSpPr txBox="1">
              <a:spLocks noChangeArrowheads="1"/>
            </p:cNvSpPr>
            <p:nvPr/>
          </p:nvSpPr>
          <p:spPr bwMode="auto">
            <a:xfrm>
              <a:off x="7647148" y="2526506"/>
              <a:ext cx="7604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p>
              <a:r>
                <a:rPr lang="nl-NL" altLang="nl-NL">
                  <a:latin typeface="Calibri"/>
                  <a:cs typeface="Calibri"/>
                </a:rPr>
                <a:t>Q3 2022</a:t>
              </a:r>
            </a:p>
            <a:p>
              <a:endParaRPr lang="nl-NL" altLang="nl-NL" i="1">
                <a:solidFill>
                  <a:srgbClr val="FF0000"/>
                </a:solidFill>
                <a:cs typeface="Calibri"/>
              </a:endParaRPr>
            </a:p>
          </p:txBody>
        </p:sp>
        <p:sp>
          <p:nvSpPr>
            <p:cNvPr id="8" name="Tekstvak 14">
              <a:extLst>
                <a:ext uri="{FF2B5EF4-FFF2-40B4-BE49-F238E27FC236}">
                  <a16:creationId xmlns:a16="http://schemas.microsoft.com/office/drawing/2014/main" id="{DB6E6171-9CF2-4100-95F4-3342850E8444}"/>
                </a:ext>
              </a:extLst>
            </p:cNvPr>
            <p:cNvSpPr txBox="1">
              <a:spLocks noChangeArrowheads="1"/>
            </p:cNvSpPr>
            <p:nvPr/>
          </p:nvSpPr>
          <p:spPr bwMode="auto">
            <a:xfrm>
              <a:off x="7647148" y="3264694"/>
              <a:ext cx="11509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p>
              <a:r>
                <a:rPr lang="nl-NL" altLang="nl-NL">
                  <a:latin typeface="Calibri"/>
                  <a:cs typeface="Calibri"/>
                </a:rPr>
                <a:t>Q4 2022-2025</a:t>
              </a:r>
            </a:p>
            <a:p>
              <a:endParaRPr lang="nl-NL" altLang="nl-NL" i="1">
                <a:solidFill>
                  <a:srgbClr val="FF0000"/>
                </a:solidFill>
                <a:cs typeface="Calibri"/>
              </a:endParaRPr>
            </a:p>
          </p:txBody>
        </p:sp>
      </p:grpSp>
      <p:sp>
        <p:nvSpPr>
          <p:cNvPr id="9" name="Tekstvak 8">
            <a:extLst>
              <a:ext uri="{FF2B5EF4-FFF2-40B4-BE49-F238E27FC236}">
                <a16:creationId xmlns:a16="http://schemas.microsoft.com/office/drawing/2014/main" id="{71043182-D9E0-48C2-9904-59DDE171C305}"/>
              </a:ext>
            </a:extLst>
          </p:cNvPr>
          <p:cNvSpPr txBox="1"/>
          <p:nvPr/>
        </p:nvSpPr>
        <p:spPr>
          <a:xfrm>
            <a:off x="628650" y="1212598"/>
            <a:ext cx="3012142" cy="292388"/>
          </a:xfrm>
          <a:prstGeom prst="rect">
            <a:avLst/>
          </a:prstGeom>
          <a:noFill/>
        </p:spPr>
        <p:txBody>
          <a:bodyPr wrap="square" rtlCol="0">
            <a:spAutoFit/>
          </a:bodyPr>
          <a:lstStyle/>
          <a:p>
            <a:r>
              <a:rPr lang="nl-NL"/>
              <a:t>Proces Overijssel Verbouwt</a:t>
            </a:r>
          </a:p>
        </p:txBody>
      </p:sp>
      <p:sp>
        <p:nvSpPr>
          <p:cNvPr id="15" name="Tekstvak 13">
            <a:extLst>
              <a:ext uri="{FF2B5EF4-FFF2-40B4-BE49-F238E27FC236}">
                <a16:creationId xmlns:a16="http://schemas.microsoft.com/office/drawing/2014/main" id="{05B043BC-3C2D-4041-A91E-FA36A4239249}"/>
              </a:ext>
            </a:extLst>
          </p:cNvPr>
          <p:cNvSpPr txBox="1">
            <a:spLocks noChangeArrowheads="1"/>
          </p:cNvSpPr>
          <p:nvPr/>
        </p:nvSpPr>
        <p:spPr bwMode="auto">
          <a:xfrm>
            <a:off x="1854111" y="2508951"/>
            <a:ext cx="10214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p>
            <a:r>
              <a:rPr lang="nl-NL" altLang="nl-NL">
                <a:latin typeface="Calibri"/>
                <a:cs typeface="Calibri"/>
              </a:rPr>
              <a:t>Q1/Q2 2022</a:t>
            </a:r>
          </a:p>
          <a:p>
            <a:endParaRPr lang="nl-NL" altLang="nl-NL" i="1">
              <a:solidFill>
                <a:srgbClr val="FF0000"/>
              </a:solidFill>
              <a:cs typeface="Calibri"/>
            </a:endParaRPr>
          </a:p>
        </p:txBody>
      </p:sp>
      <p:graphicFrame>
        <p:nvGraphicFramePr>
          <p:cNvPr id="17" name="Tabel 4">
            <a:extLst>
              <a:ext uri="{FF2B5EF4-FFF2-40B4-BE49-F238E27FC236}">
                <a16:creationId xmlns:a16="http://schemas.microsoft.com/office/drawing/2014/main" id="{8C89F8B0-EC18-4B6B-8736-68E2F3EA452D}"/>
              </a:ext>
            </a:extLst>
          </p:cNvPr>
          <p:cNvGraphicFramePr>
            <a:graphicFrameLocks noGrp="1"/>
          </p:cNvGraphicFramePr>
          <p:nvPr>
            <p:extLst>
              <p:ext uri="{D42A27DB-BD31-4B8C-83A1-F6EECF244321}">
                <p14:modId xmlns:p14="http://schemas.microsoft.com/office/powerpoint/2010/main" val="4240994366"/>
              </p:ext>
            </p:extLst>
          </p:nvPr>
        </p:nvGraphicFramePr>
        <p:xfrm>
          <a:off x="3478199" y="518833"/>
          <a:ext cx="5037151" cy="3307080"/>
        </p:xfrm>
        <a:graphic>
          <a:graphicData uri="http://schemas.openxmlformats.org/drawingml/2006/table">
            <a:tbl>
              <a:tblPr firstRow="1" bandRow="1">
                <a:tableStyleId>{5C22544A-7EE6-4342-B048-85BDC9FD1C3A}</a:tableStyleId>
              </a:tblPr>
              <a:tblGrid>
                <a:gridCol w="945322">
                  <a:extLst>
                    <a:ext uri="{9D8B030D-6E8A-4147-A177-3AD203B41FA5}">
                      <a16:colId xmlns:a16="http://schemas.microsoft.com/office/drawing/2014/main" val="2991727166"/>
                    </a:ext>
                  </a:extLst>
                </a:gridCol>
                <a:gridCol w="1321375">
                  <a:extLst>
                    <a:ext uri="{9D8B030D-6E8A-4147-A177-3AD203B41FA5}">
                      <a16:colId xmlns:a16="http://schemas.microsoft.com/office/drawing/2014/main" val="2155264083"/>
                    </a:ext>
                  </a:extLst>
                </a:gridCol>
                <a:gridCol w="1124062">
                  <a:extLst>
                    <a:ext uri="{9D8B030D-6E8A-4147-A177-3AD203B41FA5}">
                      <a16:colId xmlns:a16="http://schemas.microsoft.com/office/drawing/2014/main" val="3097865199"/>
                    </a:ext>
                  </a:extLst>
                </a:gridCol>
                <a:gridCol w="1646392">
                  <a:extLst>
                    <a:ext uri="{9D8B030D-6E8A-4147-A177-3AD203B41FA5}">
                      <a16:colId xmlns:a16="http://schemas.microsoft.com/office/drawing/2014/main" val="363366871"/>
                    </a:ext>
                  </a:extLst>
                </a:gridCol>
              </a:tblGrid>
              <a:tr h="270541">
                <a:tc>
                  <a:txBody>
                    <a:bodyPr/>
                    <a:lstStyle/>
                    <a:p>
                      <a:pPr lvl="0"/>
                      <a:r>
                        <a:rPr lang="nl-NL" sz="1100"/>
                        <a:t>Fase</a:t>
                      </a:r>
                    </a:p>
                  </a:txBody>
                  <a:tcPr/>
                </a:tc>
                <a:tc>
                  <a:txBody>
                    <a:bodyPr/>
                    <a:lstStyle/>
                    <a:p>
                      <a:pPr lvl="0"/>
                      <a:r>
                        <a:rPr lang="nl-NL" sz="1100"/>
                        <a:t>Ondersteuning NEO</a:t>
                      </a:r>
                    </a:p>
                  </a:txBody>
                  <a:tcPr/>
                </a:tc>
                <a:tc>
                  <a:txBody>
                    <a:bodyPr/>
                    <a:lstStyle/>
                    <a:p>
                      <a:pPr lvl="0"/>
                      <a:r>
                        <a:rPr lang="nl-NL" sz="1100"/>
                        <a:t>Doorlooptijd</a:t>
                      </a:r>
                    </a:p>
                  </a:txBody>
                  <a:tcPr/>
                </a:tc>
                <a:tc>
                  <a:txBody>
                    <a:bodyPr/>
                    <a:lstStyle/>
                    <a:p>
                      <a:pPr lvl="0"/>
                      <a:r>
                        <a:rPr lang="nl-NL" sz="1100"/>
                        <a:t>Eindproduct</a:t>
                      </a:r>
                    </a:p>
                  </a:txBody>
                  <a:tcPr/>
                </a:tc>
                <a:extLst>
                  <a:ext uri="{0D108BD9-81ED-4DB2-BD59-A6C34878D82A}">
                    <a16:rowId xmlns:a16="http://schemas.microsoft.com/office/drawing/2014/main" val="1918376075"/>
                  </a:ext>
                </a:extLst>
              </a:tr>
              <a:tr h="483108">
                <a:tc>
                  <a:txBody>
                    <a:bodyPr/>
                    <a:lstStyle/>
                    <a:p>
                      <a:pPr marL="0" lvl="0" indent="0">
                        <a:buSzPct val="100000"/>
                        <a:buNone/>
                      </a:pPr>
                      <a:r>
                        <a:rPr lang="nl-NL" sz="1100"/>
                        <a:t>Fase 1: Identificeren</a:t>
                      </a:r>
                    </a:p>
                  </a:txBody>
                  <a:tcPr/>
                </a:tc>
                <a:tc>
                  <a:txBody>
                    <a:bodyPr/>
                    <a:lstStyle/>
                    <a:p>
                      <a:pPr lvl="0"/>
                      <a:r>
                        <a:rPr lang="nl-NL" sz="1100"/>
                        <a:t>Drie werksessies</a:t>
                      </a:r>
                    </a:p>
                    <a:p>
                      <a:pPr lvl="0"/>
                      <a:r>
                        <a:rPr lang="nl-NL" sz="1100"/>
                        <a:t>+ inloopuurtje</a:t>
                      </a:r>
                    </a:p>
                  </a:txBody>
                  <a:tcPr/>
                </a:tc>
                <a:tc>
                  <a:txBody>
                    <a:bodyPr/>
                    <a:lstStyle/>
                    <a:p>
                      <a:pPr lvl="0"/>
                      <a:r>
                        <a:rPr lang="nl-NL" sz="1100"/>
                        <a:t>November 2021 tot februari 2022</a:t>
                      </a:r>
                    </a:p>
                  </a:txBody>
                  <a:tcPr/>
                </a:tc>
                <a:tc>
                  <a:txBody>
                    <a:bodyPr/>
                    <a:lstStyle/>
                    <a:p>
                      <a:pPr lvl="0"/>
                      <a:r>
                        <a:rPr lang="nl-NL" sz="1100"/>
                        <a:t>Een propositie: verkenning van de opgave (A&amp;B) en oplossingsrichting (C)</a:t>
                      </a:r>
                    </a:p>
                  </a:txBody>
                  <a:tcPr/>
                </a:tc>
                <a:extLst>
                  <a:ext uri="{0D108BD9-81ED-4DB2-BD59-A6C34878D82A}">
                    <a16:rowId xmlns:a16="http://schemas.microsoft.com/office/drawing/2014/main" val="1672563206"/>
                  </a:ext>
                </a:extLst>
              </a:tr>
              <a:tr h="376824">
                <a:tc>
                  <a:txBody>
                    <a:bodyPr/>
                    <a:lstStyle/>
                    <a:p>
                      <a:pPr marL="0" lvl="0" indent="0">
                        <a:buSzPct val="100000"/>
                        <a:buNone/>
                      </a:pPr>
                      <a:r>
                        <a:rPr lang="nl-NL" sz="1100"/>
                        <a:t>Fase 2:</a:t>
                      </a:r>
                    </a:p>
                    <a:p>
                      <a:pPr marL="0" lvl="0" indent="0">
                        <a:buSzPct val="100000"/>
                        <a:buNone/>
                      </a:pPr>
                      <a:r>
                        <a:rPr lang="nl-NL" sz="1100"/>
                        <a:t>Aanscherpen</a:t>
                      </a:r>
                    </a:p>
                    <a:p>
                      <a:pPr marL="0" lvl="0" indent="0">
                        <a:buSzPct val="100000"/>
                        <a:buNone/>
                      </a:pPr>
                      <a:endParaRPr lang="nl-NL" sz="1100"/>
                    </a:p>
                  </a:txBody>
                  <a:tcPr/>
                </a:tc>
                <a:tc>
                  <a:txBody>
                    <a:bodyPr/>
                    <a:lstStyle/>
                    <a:p>
                      <a:pPr lvl="0"/>
                      <a:r>
                        <a:rPr lang="nl-NL" sz="1100" dirty="0"/>
                        <a:t>Intake</a:t>
                      </a:r>
                    </a:p>
                    <a:p>
                      <a:pPr lvl="0"/>
                      <a:r>
                        <a:rPr lang="nl-NL" sz="1100" dirty="0"/>
                        <a:t>ABCD proces</a:t>
                      </a:r>
                    </a:p>
                    <a:p>
                      <a:pPr lvl="0"/>
                      <a:r>
                        <a:rPr lang="nl-NL" sz="1100" dirty="0"/>
                        <a:t>Verdiepen</a:t>
                      </a:r>
                    </a:p>
                  </a:txBody>
                  <a:tcPr/>
                </a:tc>
                <a:tc>
                  <a:txBody>
                    <a:bodyPr/>
                    <a:lstStyle/>
                    <a:p>
                      <a:pPr lvl="0"/>
                      <a:r>
                        <a:rPr lang="nl-NL" sz="1100"/>
                        <a:t>Februari - april 2022</a:t>
                      </a:r>
                    </a:p>
                  </a:txBody>
                  <a:tcPr/>
                </a:tc>
                <a:tc>
                  <a:txBody>
                    <a:bodyPr/>
                    <a:lstStyle/>
                    <a:p>
                      <a:pPr lvl="0"/>
                      <a:r>
                        <a:rPr lang="nl-NL" sz="1100"/>
                        <a:t>Samenwerkingsafspraken en SMART inzet nieuwe coalitieperiode</a:t>
                      </a:r>
                    </a:p>
                  </a:txBody>
                  <a:tcPr/>
                </a:tc>
                <a:extLst>
                  <a:ext uri="{0D108BD9-81ED-4DB2-BD59-A6C34878D82A}">
                    <a16:rowId xmlns:a16="http://schemas.microsoft.com/office/drawing/2014/main" val="3141420409"/>
                  </a:ext>
                </a:extLst>
              </a:tr>
              <a:tr h="376824">
                <a:tc>
                  <a:txBody>
                    <a:bodyPr/>
                    <a:lstStyle/>
                    <a:p>
                      <a:pPr lvl="0"/>
                      <a:r>
                        <a:rPr lang="nl-NL" sz="1100"/>
                        <a:t>Fase 3: Ontwikkelen</a:t>
                      </a:r>
                    </a:p>
                  </a:txBody>
                  <a:tcPr/>
                </a:tc>
                <a:tc>
                  <a:txBody>
                    <a:bodyPr/>
                    <a:lstStyle/>
                    <a:p>
                      <a:pPr lvl="0"/>
                      <a:r>
                        <a:rPr lang="nl-NL" sz="1100"/>
                        <a:t>Kennis/Expertise/</a:t>
                      </a:r>
                    </a:p>
                    <a:p>
                      <a:pPr lvl="0"/>
                      <a:r>
                        <a:rPr lang="nl-NL" sz="1100"/>
                        <a:t>Verrijken</a:t>
                      </a:r>
                    </a:p>
                    <a:p>
                      <a:pPr lvl="0"/>
                      <a:r>
                        <a:rPr lang="nl-NL" sz="1100"/>
                        <a:t>Procesbegeleiding ontwikkeltraject</a:t>
                      </a:r>
                    </a:p>
                  </a:txBody>
                  <a:tcPr/>
                </a:tc>
                <a:tc>
                  <a:txBody>
                    <a:bodyPr/>
                    <a:lstStyle/>
                    <a:p>
                      <a:pPr lvl="0"/>
                      <a:r>
                        <a:rPr lang="nl-NL" sz="1100"/>
                        <a:t>Q2/Q3 2022</a:t>
                      </a:r>
                    </a:p>
                    <a:p>
                      <a:pPr lvl="0"/>
                      <a:r>
                        <a:rPr lang="nl-NL" sz="1100"/>
                        <a:t>3 maanden</a:t>
                      </a:r>
                    </a:p>
                  </a:txBody>
                  <a:tcPr/>
                </a:tc>
                <a:tc>
                  <a:txBody>
                    <a:bodyPr/>
                    <a:lstStyle/>
                    <a:p>
                      <a:pPr lvl="0"/>
                      <a:r>
                        <a:rPr lang="nl-NL" sz="1100"/>
                        <a:t>Eindproduct: Uitgewerkt ontwikkelplan per aanpak</a:t>
                      </a:r>
                    </a:p>
                  </a:txBody>
                  <a:tcPr/>
                </a:tc>
                <a:extLst>
                  <a:ext uri="{0D108BD9-81ED-4DB2-BD59-A6C34878D82A}">
                    <a16:rowId xmlns:a16="http://schemas.microsoft.com/office/drawing/2014/main" val="3213469340"/>
                  </a:ext>
                </a:extLst>
              </a:tr>
              <a:tr h="315970">
                <a:tc>
                  <a:txBody>
                    <a:bodyPr/>
                    <a:lstStyle/>
                    <a:p>
                      <a:pPr lvl="0"/>
                      <a:r>
                        <a:rPr lang="nl-NL" sz="1100"/>
                        <a:t>Fase 4: Realiseren</a:t>
                      </a:r>
                    </a:p>
                  </a:txBody>
                  <a:tcPr/>
                </a:tc>
                <a:tc>
                  <a:txBody>
                    <a:bodyPr/>
                    <a:lstStyle/>
                    <a:p>
                      <a:pPr marL="0" marR="0" lvl="0" indent="0" algn="l" defTabSz="914400" rtl="0" fontAlgn="auto" hangingPunct="1">
                        <a:lnSpc>
                          <a:spcPct val="100000"/>
                        </a:lnSpc>
                        <a:spcBef>
                          <a:spcPts val="0"/>
                        </a:spcBef>
                        <a:spcAft>
                          <a:spcPts val="0"/>
                        </a:spcAft>
                        <a:buNone/>
                        <a:tabLst/>
                      </a:pPr>
                      <a:r>
                        <a:rPr lang="nl-NL" sz="1100"/>
                        <a:t>Oplossen van knelpunten</a:t>
                      </a:r>
                    </a:p>
                    <a:p>
                      <a:pPr marL="0" marR="0" lvl="0" indent="0" algn="l" defTabSz="914400" rtl="0" fontAlgn="auto" hangingPunct="1">
                        <a:lnSpc>
                          <a:spcPct val="100000"/>
                        </a:lnSpc>
                        <a:spcBef>
                          <a:spcPts val="0"/>
                        </a:spcBef>
                        <a:spcAft>
                          <a:spcPts val="0"/>
                        </a:spcAft>
                        <a:buNone/>
                        <a:tabLst/>
                      </a:pPr>
                      <a:r>
                        <a:rPr lang="nl-NL" sz="1100"/>
                        <a:t>Aanscherpen</a:t>
                      </a:r>
                    </a:p>
                    <a:p>
                      <a:pPr marL="0" marR="0" lvl="0" indent="0" algn="l" defTabSz="914400" rtl="0" fontAlgn="auto" hangingPunct="1">
                        <a:lnSpc>
                          <a:spcPct val="100000"/>
                        </a:lnSpc>
                        <a:spcBef>
                          <a:spcPts val="0"/>
                        </a:spcBef>
                        <a:spcAft>
                          <a:spcPts val="0"/>
                        </a:spcAft>
                        <a:buNone/>
                        <a:tabLst/>
                      </a:pPr>
                      <a:r>
                        <a:rPr lang="nl-NL" sz="1100"/>
                        <a:t>Ontsluiten</a:t>
                      </a:r>
                    </a:p>
                  </a:txBody>
                  <a:tcPr/>
                </a:tc>
                <a:tc>
                  <a:txBody>
                    <a:bodyPr/>
                    <a:lstStyle/>
                    <a:p>
                      <a:pPr lvl="0"/>
                      <a:r>
                        <a:rPr lang="nl-NL" sz="1100"/>
                        <a:t>Q4 2022-2025</a:t>
                      </a:r>
                    </a:p>
                    <a:p>
                      <a:pPr lvl="0"/>
                      <a:r>
                        <a:rPr lang="nl-NL" sz="1100"/>
                        <a:t>3 jaar</a:t>
                      </a:r>
                    </a:p>
                  </a:txBody>
                  <a:tcPr/>
                </a:tc>
                <a:tc>
                  <a:txBody>
                    <a:bodyPr/>
                    <a:lstStyle/>
                    <a:p>
                      <a:pPr lvl="0"/>
                      <a:r>
                        <a:rPr lang="nl-NL" sz="1100" dirty="0"/>
                        <a:t>XX aantal woningen verduurzaamd per aanpak</a:t>
                      </a:r>
                    </a:p>
                  </a:txBody>
                  <a:tcPr/>
                </a:tc>
                <a:extLst>
                  <a:ext uri="{0D108BD9-81ED-4DB2-BD59-A6C34878D82A}">
                    <a16:rowId xmlns:a16="http://schemas.microsoft.com/office/drawing/2014/main" val="165606358"/>
                  </a:ext>
                </a:extLst>
              </a:tr>
            </a:tbl>
          </a:graphicData>
        </a:graphic>
      </p:graphicFrame>
      <p:sp>
        <p:nvSpPr>
          <p:cNvPr id="19" name="Tekstvak 18">
            <a:extLst>
              <a:ext uri="{FF2B5EF4-FFF2-40B4-BE49-F238E27FC236}">
                <a16:creationId xmlns:a16="http://schemas.microsoft.com/office/drawing/2014/main" id="{9B4DA0DC-81E3-44F6-AD53-1770100A158E}"/>
              </a:ext>
            </a:extLst>
          </p:cNvPr>
          <p:cNvSpPr txBox="1"/>
          <p:nvPr/>
        </p:nvSpPr>
        <p:spPr>
          <a:xfrm>
            <a:off x="3478199" y="3846136"/>
            <a:ext cx="4572000" cy="523220"/>
          </a:xfrm>
          <a:prstGeom prst="rect">
            <a:avLst/>
          </a:prstGeom>
          <a:noFill/>
        </p:spPr>
        <p:txBody>
          <a:bodyPr wrap="square">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400" b="0" i="0" u="none" strike="noStrike" kern="1200" cap="none" spc="0" baseline="0">
                <a:solidFill>
                  <a:srgbClr val="000000"/>
                </a:solidFill>
                <a:uFillTx/>
                <a:latin typeface="Calibri"/>
              </a:rPr>
              <a:t>Projectbegroting Overijssel Verbouwt: EUR 1 mln.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400" b="0" i="0" u="none" strike="noStrike" kern="1200" cap="none" spc="0" baseline="0">
                <a:solidFill>
                  <a:srgbClr val="000000"/>
                </a:solidFill>
                <a:uFillTx/>
                <a:latin typeface="Calibri"/>
              </a:rPr>
              <a:t>Indicatie fase 1 t/m 3: EUR 250.000, fase 4: EUR 750.00</a:t>
            </a:r>
          </a:p>
        </p:txBody>
      </p:sp>
    </p:spTree>
    <p:extLst>
      <p:ext uri="{BB962C8B-B14F-4D97-AF65-F5344CB8AC3E}">
        <p14:creationId xmlns:p14="http://schemas.microsoft.com/office/powerpoint/2010/main" val="345247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75DF-2537-7442-A8D3-3439EFC8205F}"/>
              </a:ext>
            </a:extLst>
          </p:cNvPr>
          <p:cNvSpPr>
            <a:spLocks noGrp="1"/>
          </p:cNvSpPr>
          <p:nvPr>
            <p:ph type="title"/>
          </p:nvPr>
        </p:nvSpPr>
        <p:spPr/>
        <p:txBody>
          <a:bodyPr/>
          <a:lstStyle/>
          <a:p>
            <a:r>
              <a:rPr lang="en-NL" sz="2800">
                <a:solidFill>
                  <a:srgbClr val="4472C4"/>
                </a:solidFill>
              </a:rPr>
              <a:t>Overijssel Verbouwt</a:t>
            </a:r>
          </a:p>
        </p:txBody>
      </p:sp>
      <p:sp>
        <p:nvSpPr>
          <p:cNvPr id="3" name="Content Placeholder 2">
            <a:extLst>
              <a:ext uri="{FF2B5EF4-FFF2-40B4-BE49-F238E27FC236}">
                <a16:creationId xmlns:a16="http://schemas.microsoft.com/office/drawing/2014/main" id="{3BA2207C-8E08-5145-84E6-B123F536EC92}"/>
              </a:ext>
            </a:extLst>
          </p:cNvPr>
          <p:cNvSpPr>
            <a:spLocks noGrp="1"/>
          </p:cNvSpPr>
          <p:nvPr>
            <p:ph idx="1"/>
          </p:nvPr>
        </p:nvSpPr>
        <p:spPr/>
        <p:txBody>
          <a:bodyPr/>
          <a:lstStyle/>
          <a:p>
            <a:pPr marL="0" indent="0">
              <a:buNone/>
            </a:pPr>
            <a:r>
              <a:rPr lang="en-US">
                <a:solidFill>
                  <a:srgbClr val="3B3838"/>
                </a:solidFill>
              </a:rPr>
              <a:t>Z</a:t>
            </a:r>
            <a:r>
              <a:rPr lang="en-NL">
                <a:solidFill>
                  <a:srgbClr val="3B3838"/>
                </a:solidFill>
              </a:rPr>
              <a:t>oekt doorpakkers op individuele oplossing voor verduurzaming.</a:t>
            </a:r>
          </a:p>
          <a:p>
            <a:endParaRPr lang="en-NL">
              <a:solidFill>
                <a:srgbClr val="3B3838"/>
              </a:solidFill>
            </a:endParaRPr>
          </a:p>
          <a:p>
            <a:pPr marL="0" indent="0">
              <a:buNone/>
            </a:pPr>
            <a:r>
              <a:rPr lang="en-NL">
                <a:solidFill>
                  <a:srgbClr val="3B3838"/>
                </a:solidFill>
              </a:rPr>
              <a:t>In dit document</a:t>
            </a:r>
            <a:r>
              <a:rPr lang="nl-NL">
                <a:solidFill>
                  <a:srgbClr val="3B3838"/>
                </a:solidFill>
              </a:rPr>
              <a:t>:</a:t>
            </a:r>
            <a:endParaRPr lang="en-NL">
              <a:solidFill>
                <a:srgbClr val="3B3838"/>
              </a:solidFill>
            </a:endParaRPr>
          </a:p>
          <a:p>
            <a:pPr lvl="1"/>
            <a:r>
              <a:rPr lang="nl-NL">
                <a:solidFill>
                  <a:srgbClr val="3B3838"/>
                </a:solidFill>
              </a:rPr>
              <a:t>Terugblik op versnellers en </a:t>
            </a:r>
            <a:r>
              <a:rPr lang="nl-NL" err="1">
                <a:solidFill>
                  <a:srgbClr val="3B3838"/>
                </a:solidFill>
              </a:rPr>
              <a:t>vertragers</a:t>
            </a:r>
            <a:r>
              <a:rPr lang="en-NL">
                <a:solidFill>
                  <a:srgbClr val="3B3838"/>
                </a:solidFill>
              </a:rPr>
              <a:t> uit de werksessie van 18 november</a:t>
            </a:r>
          </a:p>
          <a:p>
            <a:pPr lvl="1"/>
            <a:r>
              <a:rPr lang="nl-NL">
                <a:solidFill>
                  <a:srgbClr val="3B3838"/>
                </a:solidFill>
              </a:rPr>
              <a:t>Impressie van inzichten van de helpers </a:t>
            </a:r>
            <a:r>
              <a:rPr lang="en-NL">
                <a:solidFill>
                  <a:srgbClr val="3B3838"/>
                </a:solidFill>
              </a:rPr>
              <a:t>van 9 december</a:t>
            </a:r>
          </a:p>
          <a:p>
            <a:pPr lvl="1"/>
            <a:r>
              <a:rPr lang="en-NL">
                <a:solidFill>
                  <a:srgbClr val="3B3838"/>
                </a:solidFill>
              </a:rPr>
              <a:t>Een vooruitblik: hoe kun als gemeente</a:t>
            </a:r>
            <a:r>
              <a:rPr lang="nl-NL">
                <a:solidFill>
                  <a:srgbClr val="3B3838"/>
                </a:solidFill>
              </a:rPr>
              <a:t> verder met de opgave en met Overijssel Verbouwt?</a:t>
            </a:r>
            <a:endParaRPr lang="en-NL">
              <a:solidFill>
                <a:srgbClr val="3B3838"/>
              </a:solidFill>
            </a:endParaRPr>
          </a:p>
        </p:txBody>
      </p:sp>
    </p:spTree>
    <p:extLst>
      <p:ext uri="{BB962C8B-B14F-4D97-AF65-F5344CB8AC3E}">
        <p14:creationId xmlns:p14="http://schemas.microsoft.com/office/powerpoint/2010/main" val="264074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75DF-2537-7442-A8D3-3439EFC8205F}"/>
              </a:ext>
            </a:extLst>
          </p:cNvPr>
          <p:cNvSpPr>
            <a:spLocks noGrp="1"/>
          </p:cNvSpPr>
          <p:nvPr>
            <p:ph type="title"/>
          </p:nvPr>
        </p:nvSpPr>
        <p:spPr/>
        <p:txBody>
          <a:bodyPr/>
          <a:lstStyle/>
          <a:p>
            <a:r>
              <a:rPr lang="nl-NL" sz="2800">
                <a:solidFill>
                  <a:srgbClr val="4472C4"/>
                </a:solidFill>
              </a:rPr>
              <a:t>De vraagstukken uit de werksessie van 18 november</a:t>
            </a:r>
            <a:endParaRPr lang="en-NL" sz="2800">
              <a:solidFill>
                <a:srgbClr val="4472C4"/>
              </a:solidFill>
            </a:endParaRPr>
          </a:p>
        </p:txBody>
      </p:sp>
      <p:sp>
        <p:nvSpPr>
          <p:cNvPr id="3" name="Content Placeholder 2">
            <a:extLst>
              <a:ext uri="{FF2B5EF4-FFF2-40B4-BE49-F238E27FC236}">
                <a16:creationId xmlns:a16="http://schemas.microsoft.com/office/drawing/2014/main" id="{3BA2207C-8E08-5145-84E6-B123F536EC92}"/>
              </a:ext>
            </a:extLst>
          </p:cNvPr>
          <p:cNvSpPr>
            <a:spLocks noGrp="1"/>
          </p:cNvSpPr>
          <p:nvPr>
            <p:ph idx="1"/>
          </p:nvPr>
        </p:nvSpPr>
        <p:spPr/>
        <p:txBody>
          <a:bodyPr/>
          <a:lstStyle/>
          <a:p>
            <a:pPr marL="0" indent="0">
              <a:buNone/>
            </a:pPr>
            <a:r>
              <a:rPr lang="nl-NL" sz="1800">
                <a:solidFill>
                  <a:srgbClr val="3B3838"/>
                </a:solidFill>
              </a:rPr>
              <a:t>1 </a:t>
            </a:r>
            <a:r>
              <a:rPr lang="nl-NL" sz="1800" err="1">
                <a:solidFill>
                  <a:srgbClr val="3B3838"/>
                </a:solidFill>
              </a:rPr>
              <a:t>Vertrager</a:t>
            </a:r>
            <a:r>
              <a:rPr lang="nl-NL" sz="1800">
                <a:solidFill>
                  <a:srgbClr val="3B3838"/>
                </a:solidFill>
              </a:rPr>
              <a:t>: Complexiteit van de oplossing</a:t>
            </a:r>
          </a:p>
          <a:p>
            <a:pPr marL="0" indent="0">
              <a:buNone/>
            </a:pPr>
            <a:r>
              <a:rPr lang="nl-NL" sz="1800">
                <a:solidFill>
                  <a:srgbClr val="3B3838"/>
                </a:solidFill>
              </a:rPr>
              <a:t>2 </a:t>
            </a:r>
            <a:r>
              <a:rPr lang="nl-NL" sz="1800" err="1">
                <a:solidFill>
                  <a:srgbClr val="3B3838"/>
                </a:solidFill>
              </a:rPr>
              <a:t>Vertrager</a:t>
            </a:r>
            <a:r>
              <a:rPr lang="nl-NL" sz="1800">
                <a:solidFill>
                  <a:srgbClr val="3B3838"/>
                </a:solidFill>
              </a:rPr>
              <a:t>: Persoonlijk contact is efficiënt maar kost veel tijd</a:t>
            </a:r>
          </a:p>
          <a:p>
            <a:endParaRPr lang="nl-NL" sz="1800">
              <a:solidFill>
                <a:srgbClr val="3B3838"/>
              </a:solidFill>
              <a:highlight>
                <a:srgbClr val="FFFF00"/>
              </a:highlight>
            </a:endParaRPr>
          </a:p>
          <a:p>
            <a:pPr marL="0" indent="0">
              <a:buNone/>
            </a:pPr>
            <a:r>
              <a:rPr lang="nl-NL" sz="1800">
                <a:solidFill>
                  <a:srgbClr val="3B3838"/>
                </a:solidFill>
              </a:rPr>
              <a:t>3 Versneller: Handelingsperspectief bieden </a:t>
            </a:r>
            <a:endParaRPr lang="nl-NL" sz="1800">
              <a:solidFill>
                <a:srgbClr val="3B3838"/>
              </a:solidFill>
              <a:highlight>
                <a:srgbClr val="FFFF00"/>
              </a:highlight>
            </a:endParaRPr>
          </a:p>
          <a:p>
            <a:pPr marL="0" indent="0">
              <a:buNone/>
            </a:pPr>
            <a:r>
              <a:rPr lang="nl-NL" sz="1800">
                <a:solidFill>
                  <a:srgbClr val="3B3838"/>
                </a:solidFill>
              </a:rPr>
              <a:t>4 Versneller: Een goede marketingaanpak</a:t>
            </a:r>
            <a:endParaRPr lang="en-NL" sz="1800">
              <a:solidFill>
                <a:srgbClr val="3B3838"/>
              </a:solidFill>
              <a:highlight>
                <a:srgbClr val="FFFF00"/>
              </a:highlight>
            </a:endParaRPr>
          </a:p>
        </p:txBody>
      </p:sp>
    </p:spTree>
    <p:extLst>
      <p:ext uri="{BB962C8B-B14F-4D97-AF65-F5344CB8AC3E}">
        <p14:creationId xmlns:p14="http://schemas.microsoft.com/office/powerpoint/2010/main" val="387457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75DF-2537-7442-A8D3-3439EFC8205F}"/>
              </a:ext>
            </a:extLst>
          </p:cNvPr>
          <p:cNvSpPr>
            <a:spLocks noGrp="1"/>
          </p:cNvSpPr>
          <p:nvPr>
            <p:ph type="title"/>
          </p:nvPr>
        </p:nvSpPr>
        <p:spPr/>
        <p:txBody>
          <a:bodyPr/>
          <a:lstStyle/>
          <a:p>
            <a:pPr marL="0" indent="0">
              <a:buNone/>
            </a:pPr>
            <a:r>
              <a:rPr lang="nl-NL" sz="2800">
                <a:solidFill>
                  <a:srgbClr val="4472C4"/>
                </a:solidFill>
              </a:rPr>
              <a:t>1 </a:t>
            </a:r>
            <a:r>
              <a:rPr lang="nl-NL" sz="2800" err="1">
                <a:solidFill>
                  <a:srgbClr val="4472C4"/>
                </a:solidFill>
              </a:rPr>
              <a:t>Vertrager</a:t>
            </a:r>
            <a:r>
              <a:rPr lang="nl-NL" sz="2800">
                <a:solidFill>
                  <a:srgbClr val="4472C4"/>
                </a:solidFill>
              </a:rPr>
              <a:t>: Complexiteit van de oplossing</a:t>
            </a:r>
          </a:p>
        </p:txBody>
      </p:sp>
      <p:sp>
        <p:nvSpPr>
          <p:cNvPr id="3" name="Content Placeholder 2">
            <a:extLst>
              <a:ext uri="{FF2B5EF4-FFF2-40B4-BE49-F238E27FC236}">
                <a16:creationId xmlns:a16="http://schemas.microsoft.com/office/drawing/2014/main" id="{3BA2207C-8E08-5145-84E6-B123F536EC92}"/>
              </a:ext>
            </a:extLst>
          </p:cNvPr>
          <p:cNvSpPr>
            <a:spLocks noGrp="1"/>
          </p:cNvSpPr>
          <p:nvPr>
            <p:ph idx="1"/>
          </p:nvPr>
        </p:nvSpPr>
        <p:spPr/>
        <p:txBody>
          <a:bodyPr/>
          <a:lstStyle/>
          <a:p>
            <a:pPr marL="0" indent="0">
              <a:lnSpc>
                <a:spcPct val="120000"/>
              </a:lnSpc>
              <a:spcBef>
                <a:spcPts val="0"/>
              </a:spcBef>
              <a:buNone/>
            </a:pPr>
            <a:r>
              <a:rPr lang="nl-NL" sz="1400"/>
              <a:t>Een woning verduurzamen is voor de meeste bewoners een complex vraagstuk. Verduurzamen vraagt kennis, tijd en geld. Er is niet één makkelijke oplossing. Het hangt af van de woning, de staat van de woning, al gedane werkzaamheden en budget wat een (tussen)oplossing kan zijn. Een bewoner moet dit zelf uitzoeken en kennis bij elkaar brengen. Lastig is dat verschillende adviseurs verschillende adviezen geven. In combinatie met de hoge kosten leidt dit tot investeringsverlegenheid. Want “geef ik mijn geld wel aan het goede uit?” Bijkomend probleem is drukte op de markt. Een advies van een installateur is op korte termijn vaak niet mogelijk. In de waan van de dag komen andere problemen/issues naar boven waardoor de bewoners afgeleid worden van het verduurzamen van de woning. Op de ‘inhoud’ en ‘proces’ zien we dat er meer kennis (technisch, financieel, organisatie, juridisch, anders…) nodig is bij bewoners. </a:t>
            </a:r>
            <a:endParaRPr lang="en-NL" sz="1800">
              <a:solidFill>
                <a:srgbClr val="3B3838"/>
              </a:solidFill>
              <a:highlight>
                <a:srgbClr val="FFFF00"/>
              </a:highlight>
            </a:endParaRPr>
          </a:p>
        </p:txBody>
      </p:sp>
    </p:spTree>
    <p:extLst>
      <p:ext uri="{BB962C8B-B14F-4D97-AF65-F5344CB8AC3E}">
        <p14:creationId xmlns:p14="http://schemas.microsoft.com/office/powerpoint/2010/main" val="416965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75DF-2537-7442-A8D3-3439EFC8205F}"/>
              </a:ext>
            </a:extLst>
          </p:cNvPr>
          <p:cNvSpPr>
            <a:spLocks noGrp="1"/>
          </p:cNvSpPr>
          <p:nvPr>
            <p:ph type="title"/>
          </p:nvPr>
        </p:nvSpPr>
        <p:spPr>
          <a:xfrm>
            <a:off x="705490" y="566631"/>
            <a:ext cx="7886700" cy="993775"/>
          </a:xfrm>
        </p:spPr>
        <p:txBody>
          <a:bodyPr/>
          <a:lstStyle/>
          <a:p>
            <a:r>
              <a:rPr lang="nl-NL" sz="2800">
                <a:solidFill>
                  <a:srgbClr val="4472C4"/>
                </a:solidFill>
              </a:rPr>
              <a:t>2 </a:t>
            </a:r>
            <a:r>
              <a:rPr lang="nl-NL" sz="2800" err="1">
                <a:solidFill>
                  <a:srgbClr val="4472C4"/>
                </a:solidFill>
              </a:rPr>
              <a:t>Vertrager</a:t>
            </a:r>
            <a:r>
              <a:rPr lang="nl-NL" sz="2800">
                <a:solidFill>
                  <a:srgbClr val="4472C4"/>
                </a:solidFill>
              </a:rPr>
              <a:t>: Persoonlijk contact is efficiënt maar kost veel tijd</a:t>
            </a:r>
            <a:br>
              <a:rPr lang="nl-NL" sz="2800">
                <a:solidFill>
                  <a:srgbClr val="4472C4"/>
                </a:solidFill>
              </a:rPr>
            </a:br>
            <a:endParaRPr lang="en-NL" sz="2800">
              <a:solidFill>
                <a:srgbClr val="4472C4"/>
              </a:solidFill>
            </a:endParaRPr>
          </a:p>
        </p:txBody>
      </p:sp>
      <p:sp>
        <p:nvSpPr>
          <p:cNvPr id="3" name="Content Placeholder 2">
            <a:extLst>
              <a:ext uri="{FF2B5EF4-FFF2-40B4-BE49-F238E27FC236}">
                <a16:creationId xmlns:a16="http://schemas.microsoft.com/office/drawing/2014/main" id="{3BA2207C-8E08-5145-84E6-B123F536EC92}"/>
              </a:ext>
            </a:extLst>
          </p:cNvPr>
          <p:cNvSpPr>
            <a:spLocks noGrp="1"/>
          </p:cNvSpPr>
          <p:nvPr>
            <p:ph idx="1"/>
          </p:nvPr>
        </p:nvSpPr>
        <p:spPr>
          <a:xfrm>
            <a:off x="705490" y="1560406"/>
            <a:ext cx="7886700" cy="3262312"/>
          </a:xfrm>
        </p:spPr>
        <p:txBody>
          <a:bodyPr/>
          <a:lstStyle/>
          <a:p>
            <a:pPr marL="0" indent="0">
              <a:lnSpc>
                <a:spcPct val="120000"/>
              </a:lnSpc>
              <a:spcBef>
                <a:spcPts val="0"/>
              </a:spcBef>
              <a:buNone/>
            </a:pPr>
            <a:r>
              <a:rPr lang="nl-NL" sz="1400"/>
              <a:t>Bewoners komen niet vanzelf naar een energieloket. Je moet een relatie/band met bewoners opbouwen. Bewoners moeten geholpen worden hun latente vragen te articuleren. Dit kost tijd. Opschaling is problematisch omdat de capaciteit voor voortdurende gesprekken er niet is. Er worden reeds kleine aanzetten gegeven voor het tackelen van deze </a:t>
            </a:r>
            <a:r>
              <a:rPr lang="nl-NL" sz="1400" err="1"/>
              <a:t>vertrager</a:t>
            </a:r>
            <a:r>
              <a:rPr lang="nl-NL" sz="1400"/>
              <a:t>. In de werksessie werden de volgende </a:t>
            </a:r>
            <a:r>
              <a:rPr lang="nl-NL" sz="1400" err="1"/>
              <a:t>oplossingrichtingen</a:t>
            </a:r>
            <a:r>
              <a:rPr lang="nl-NL" sz="1400"/>
              <a:t>/aanpakken benoemd: </a:t>
            </a:r>
          </a:p>
          <a:p>
            <a:pPr>
              <a:lnSpc>
                <a:spcPct val="120000"/>
              </a:lnSpc>
              <a:spcBef>
                <a:spcPts val="0"/>
              </a:spcBef>
              <a:buFontTx/>
              <a:buChar char="-"/>
            </a:pPr>
            <a:r>
              <a:rPr lang="nl-NL" sz="1400"/>
              <a:t>Breng groepen bewoners bij elkaar in een doelgroepenaanpak / collectieve aanpak voor individuele woningen; </a:t>
            </a:r>
          </a:p>
          <a:p>
            <a:pPr>
              <a:lnSpc>
                <a:spcPct val="120000"/>
              </a:lnSpc>
              <a:spcBef>
                <a:spcPts val="0"/>
              </a:spcBef>
              <a:buFontTx/>
              <a:buChar char="-"/>
            </a:pPr>
            <a:r>
              <a:rPr lang="nl-NL" sz="1400"/>
              <a:t>Werk samen met andere gemeenten;  </a:t>
            </a:r>
          </a:p>
          <a:p>
            <a:pPr>
              <a:lnSpc>
                <a:spcPct val="120000"/>
              </a:lnSpc>
              <a:spcBef>
                <a:spcPts val="0"/>
              </a:spcBef>
              <a:buFontTx/>
              <a:buChar char="-"/>
            </a:pPr>
            <a:r>
              <a:rPr lang="nl-NL" sz="1400"/>
              <a:t>Werk samen met andere partijen, bijvoorbeeld woningcorporatie; </a:t>
            </a:r>
          </a:p>
          <a:p>
            <a:pPr>
              <a:lnSpc>
                <a:spcPct val="120000"/>
              </a:lnSpc>
              <a:spcBef>
                <a:spcPts val="0"/>
              </a:spcBef>
              <a:buFontTx/>
              <a:buChar char="-"/>
            </a:pPr>
            <a:r>
              <a:rPr lang="nl-NL" sz="1400"/>
              <a:t>Maak gebruik van netwerken van bewoners / enthousiaste bewoners uit de buurt.</a:t>
            </a:r>
          </a:p>
          <a:p>
            <a:pPr marL="0" indent="0">
              <a:lnSpc>
                <a:spcPct val="120000"/>
              </a:lnSpc>
              <a:spcBef>
                <a:spcPts val="0"/>
              </a:spcBef>
              <a:buNone/>
            </a:pPr>
            <a:r>
              <a:rPr lang="nl-NL" sz="1400"/>
              <a:t>Keukentafelgesprekken/doelgroepenbenaderingen zijn effectief op de relatie. Maar voor opschaling zorgen ze niet door de grote tijdsinvestering.</a:t>
            </a:r>
            <a:endParaRPr lang="en-NL" sz="1800">
              <a:solidFill>
                <a:srgbClr val="3B3838"/>
              </a:solidFill>
              <a:highlight>
                <a:srgbClr val="FFFF00"/>
              </a:highlight>
            </a:endParaRPr>
          </a:p>
        </p:txBody>
      </p:sp>
    </p:spTree>
    <p:extLst>
      <p:ext uri="{BB962C8B-B14F-4D97-AF65-F5344CB8AC3E}">
        <p14:creationId xmlns:p14="http://schemas.microsoft.com/office/powerpoint/2010/main" val="343715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75DF-2537-7442-A8D3-3439EFC8205F}"/>
              </a:ext>
            </a:extLst>
          </p:cNvPr>
          <p:cNvSpPr>
            <a:spLocks noGrp="1"/>
          </p:cNvSpPr>
          <p:nvPr>
            <p:ph type="title"/>
          </p:nvPr>
        </p:nvSpPr>
        <p:spPr>
          <a:xfrm>
            <a:off x="705490" y="320782"/>
            <a:ext cx="7886700" cy="993775"/>
          </a:xfrm>
        </p:spPr>
        <p:txBody>
          <a:bodyPr/>
          <a:lstStyle/>
          <a:p>
            <a:r>
              <a:rPr lang="nl-NL" sz="2800">
                <a:solidFill>
                  <a:srgbClr val="4472C4"/>
                </a:solidFill>
              </a:rPr>
              <a:t>3 Versneller: Handelingsperspectief bieden</a:t>
            </a:r>
            <a:endParaRPr lang="en-NL" sz="2800">
              <a:solidFill>
                <a:srgbClr val="4472C4"/>
              </a:solidFill>
            </a:endParaRPr>
          </a:p>
        </p:txBody>
      </p:sp>
      <p:sp>
        <p:nvSpPr>
          <p:cNvPr id="3" name="Content Placeholder 2">
            <a:extLst>
              <a:ext uri="{FF2B5EF4-FFF2-40B4-BE49-F238E27FC236}">
                <a16:creationId xmlns:a16="http://schemas.microsoft.com/office/drawing/2014/main" id="{3BA2207C-8E08-5145-84E6-B123F536EC92}"/>
              </a:ext>
            </a:extLst>
          </p:cNvPr>
          <p:cNvSpPr>
            <a:spLocks noGrp="1"/>
          </p:cNvSpPr>
          <p:nvPr>
            <p:ph idx="1"/>
          </p:nvPr>
        </p:nvSpPr>
        <p:spPr>
          <a:xfrm>
            <a:off x="705490" y="1560406"/>
            <a:ext cx="7886700" cy="3262312"/>
          </a:xfrm>
        </p:spPr>
        <p:txBody>
          <a:bodyPr/>
          <a:lstStyle/>
          <a:p>
            <a:pPr marL="0" indent="0">
              <a:lnSpc>
                <a:spcPct val="120000"/>
              </a:lnSpc>
              <a:spcBef>
                <a:spcPts val="0"/>
              </a:spcBef>
              <a:buNone/>
            </a:pPr>
            <a:r>
              <a:rPr lang="nl-NL" sz="1400" dirty="0"/>
              <a:t>We moeten bewoners de goede kant op wijzen, rekening houdend met verschillende groepen en motieven. Hier ligt een rol voor het energieloket, maar ook voor de gemeente. Het handelingsperspectief moet toegespitst zijn op doelgroepen/woningen, financiële mogelijkheden en instrumenten in het achterhoofd, mogelijkheid bieden tot stapsgewijze aanpak. Zo ontstaat concreet handelingsperspectief. Zorg dat de kennis bij de mensen komt. Vervolgens maken ze zelf makkelijker de stap naar een installateur. In samenwerking met energieloket/energiecoaches en onafhankelijk energieadviseurs. Zet verschillende communicatiemiddelen en verschillende vormen in. Elke ‘denkfase’ heeft andere vragen die beantwoordt moeten worden wil een bewoner verder kunnen. Vanuit project Energieneutraal Verbouwen is materiaal beschikbaar dat elke gemeente kan inzetten. Vooral excursies, huisbezoeken en korte </a:t>
            </a:r>
            <a:r>
              <a:rPr lang="nl-NL" sz="1400" dirty="0" err="1"/>
              <a:t>webinars</a:t>
            </a:r>
            <a:r>
              <a:rPr lang="nl-NL" sz="1400" dirty="0"/>
              <a:t> helpen bewoners om echt stappen te zetten.</a:t>
            </a:r>
            <a:endParaRPr lang="en-NL" sz="1400" dirty="0">
              <a:solidFill>
                <a:srgbClr val="3B3838"/>
              </a:solidFill>
              <a:highlight>
                <a:srgbClr val="FFFF00"/>
              </a:highlight>
            </a:endParaRPr>
          </a:p>
        </p:txBody>
      </p:sp>
    </p:spTree>
    <p:extLst>
      <p:ext uri="{BB962C8B-B14F-4D97-AF65-F5344CB8AC3E}">
        <p14:creationId xmlns:p14="http://schemas.microsoft.com/office/powerpoint/2010/main" val="111025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75DF-2537-7442-A8D3-3439EFC8205F}"/>
              </a:ext>
            </a:extLst>
          </p:cNvPr>
          <p:cNvSpPr>
            <a:spLocks noGrp="1"/>
          </p:cNvSpPr>
          <p:nvPr>
            <p:ph type="title"/>
          </p:nvPr>
        </p:nvSpPr>
        <p:spPr/>
        <p:txBody>
          <a:bodyPr/>
          <a:lstStyle/>
          <a:p>
            <a:pPr marL="0" indent="0">
              <a:buNone/>
            </a:pPr>
            <a:r>
              <a:rPr lang="nl-NL" sz="2800">
                <a:solidFill>
                  <a:srgbClr val="4472C4"/>
                </a:solidFill>
              </a:rPr>
              <a:t>4 Versneller: Een goede marketingaanpak</a:t>
            </a:r>
            <a:endParaRPr lang="en-NL" sz="2800">
              <a:solidFill>
                <a:srgbClr val="4472C4"/>
              </a:solidFill>
              <a:highlight>
                <a:srgbClr val="FFFF00"/>
              </a:highlight>
            </a:endParaRPr>
          </a:p>
        </p:txBody>
      </p:sp>
      <p:sp>
        <p:nvSpPr>
          <p:cNvPr id="3" name="Content Placeholder 2">
            <a:extLst>
              <a:ext uri="{FF2B5EF4-FFF2-40B4-BE49-F238E27FC236}">
                <a16:creationId xmlns:a16="http://schemas.microsoft.com/office/drawing/2014/main" id="{3BA2207C-8E08-5145-84E6-B123F536EC92}"/>
              </a:ext>
            </a:extLst>
          </p:cNvPr>
          <p:cNvSpPr>
            <a:spLocks noGrp="1"/>
          </p:cNvSpPr>
          <p:nvPr>
            <p:ph idx="1"/>
          </p:nvPr>
        </p:nvSpPr>
        <p:spPr/>
        <p:txBody>
          <a:bodyPr/>
          <a:lstStyle/>
          <a:p>
            <a:pPr marL="0" indent="0">
              <a:lnSpc>
                <a:spcPct val="120000"/>
              </a:lnSpc>
              <a:spcBef>
                <a:spcPts val="0"/>
              </a:spcBef>
              <a:buNone/>
            </a:pPr>
            <a:r>
              <a:rPr lang="nl-NL" sz="1400"/>
              <a:t>De essentie van marketing zou moeten zijn het verbeteren van het welzijn van bewoners en de samenleving. “Breng de vraag van bewoners goed in beeld. Zet ook andere middelen/invalshoeken in om bewoners te bereiken en te overtuigen. Kijk naar verschillende doelgroepen. Alleen met gesprek en argumenten komen we er niet. Gebruik disciplines/middelen zoals </a:t>
            </a:r>
            <a:r>
              <a:rPr lang="nl-NL" sz="1400" err="1"/>
              <a:t>datagedreven</a:t>
            </a:r>
            <a:r>
              <a:rPr lang="nl-NL" sz="1400"/>
              <a:t> aansturing gedragswetenschap, sociale media, Ikea/</a:t>
            </a:r>
            <a:r>
              <a:rPr lang="nl-NL" sz="1400" err="1"/>
              <a:t>Coolblue</a:t>
            </a:r>
            <a:r>
              <a:rPr lang="nl-NL" sz="1400"/>
              <a:t>/Pieter Pot aanpak.” </a:t>
            </a:r>
            <a:endParaRPr lang="en-NL" sz="1800">
              <a:solidFill>
                <a:srgbClr val="3B3838"/>
              </a:solidFill>
              <a:highlight>
                <a:srgbClr val="FFFF00"/>
              </a:highlight>
            </a:endParaRPr>
          </a:p>
        </p:txBody>
      </p:sp>
    </p:spTree>
    <p:extLst>
      <p:ext uri="{BB962C8B-B14F-4D97-AF65-F5344CB8AC3E}">
        <p14:creationId xmlns:p14="http://schemas.microsoft.com/office/powerpoint/2010/main" val="293907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A03CF90C-0DA3-4A18-AD5A-3AEE42798E25}"/>
              </a:ext>
            </a:extLst>
          </p:cNvPr>
          <p:cNvSpPr>
            <a:spLocks noGrp="1"/>
          </p:cNvSpPr>
          <p:nvPr>
            <p:ph type="title"/>
          </p:nvPr>
        </p:nvSpPr>
        <p:spPr/>
        <p:txBody>
          <a:bodyPr/>
          <a:lstStyle/>
          <a:p>
            <a:r>
              <a:rPr lang="nl-NL" sz="2800">
                <a:solidFill>
                  <a:srgbClr val="4472C4"/>
                </a:solidFill>
              </a:rPr>
              <a:t>Ordeningsprincipe 1 Bewoners bevinden zich in verschillende denkfases</a:t>
            </a:r>
            <a:endParaRPr lang="nl-NL" altLang="nl-NL" sz="2800">
              <a:solidFill>
                <a:srgbClr val="4472C4"/>
              </a:solidFill>
            </a:endParaRPr>
          </a:p>
        </p:txBody>
      </p:sp>
      <p:pic>
        <p:nvPicPr>
          <p:cNvPr id="19" name="logo_header.pdf">
            <a:extLst>
              <a:ext uri="{FF2B5EF4-FFF2-40B4-BE49-F238E27FC236}">
                <a16:creationId xmlns:a16="http://schemas.microsoft.com/office/drawing/2014/main" id="{510EC069-4BAE-4C76-854B-03C9066F9BD7}"/>
              </a:ext>
            </a:extLst>
          </p:cNvPr>
          <p:cNvPicPr>
            <a:picLocks noChangeAspect="1"/>
          </p:cNvPicPr>
          <p:nvPr/>
        </p:nvPicPr>
        <p:blipFill>
          <a:blip r:embed="rId3"/>
          <a:stretch>
            <a:fillRect/>
          </a:stretch>
        </p:blipFill>
        <p:spPr>
          <a:xfrm>
            <a:off x="7693115" y="4724016"/>
            <a:ext cx="1089736" cy="289691"/>
          </a:xfrm>
          <a:prstGeom prst="rect">
            <a:avLst/>
          </a:prstGeom>
          <a:ln w="12700">
            <a:miter lim="400000"/>
          </a:ln>
        </p:spPr>
      </p:pic>
      <p:sp>
        <p:nvSpPr>
          <p:cNvPr id="14" name="Tekstvak 13">
            <a:extLst>
              <a:ext uri="{FF2B5EF4-FFF2-40B4-BE49-F238E27FC236}">
                <a16:creationId xmlns:a16="http://schemas.microsoft.com/office/drawing/2014/main" id="{AE6F639D-C74C-4263-9E95-C773C84EAA13}"/>
              </a:ext>
            </a:extLst>
          </p:cNvPr>
          <p:cNvSpPr txBox="1"/>
          <p:nvPr/>
        </p:nvSpPr>
        <p:spPr>
          <a:xfrm>
            <a:off x="628650" y="1488130"/>
            <a:ext cx="6993912" cy="1569660"/>
          </a:xfrm>
          <a:prstGeom prst="rect">
            <a:avLst/>
          </a:prstGeom>
          <a:noFill/>
        </p:spPr>
        <p:txBody>
          <a:bodyPr wrap="square">
            <a:spAutoFit/>
          </a:bodyPr>
          <a:lstStyle/>
          <a:p>
            <a:r>
              <a:rPr lang="nl-NL" sz="1600"/>
              <a:t>A. Ambitie &amp; urgentie: Waarom moeten we ons huis verduurzamen </a:t>
            </a:r>
          </a:p>
          <a:p>
            <a:r>
              <a:rPr lang="nl-NL" sz="1600"/>
              <a:t>B. Mogelijkheden: Hoe kunnen we ons huis verduurzamen </a:t>
            </a:r>
          </a:p>
          <a:p>
            <a:r>
              <a:rPr lang="nl-NL" sz="1600"/>
              <a:t>C. Maatregelen: Wat kiezen we om ons huis te verduurzamen </a:t>
            </a:r>
          </a:p>
          <a:p>
            <a:endParaRPr lang="nl-NL" sz="1600"/>
          </a:p>
          <a:p>
            <a:r>
              <a:rPr lang="nl-NL" sz="1600"/>
              <a:t>In elke fase hebben ze vragen over wat ze moeten doen (inhoud), hoe (proces) en wie (relatie) ze daarbij kan helpen.</a:t>
            </a:r>
          </a:p>
        </p:txBody>
      </p:sp>
    </p:spTree>
    <p:extLst>
      <p:ext uri="{BB962C8B-B14F-4D97-AF65-F5344CB8AC3E}">
        <p14:creationId xmlns:p14="http://schemas.microsoft.com/office/powerpoint/2010/main" val="185020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A03CF90C-0DA3-4A18-AD5A-3AEE42798E25}"/>
              </a:ext>
            </a:extLst>
          </p:cNvPr>
          <p:cNvSpPr>
            <a:spLocks noGrp="1"/>
          </p:cNvSpPr>
          <p:nvPr>
            <p:ph type="title"/>
          </p:nvPr>
        </p:nvSpPr>
        <p:spPr/>
        <p:txBody>
          <a:bodyPr/>
          <a:lstStyle/>
          <a:p>
            <a:r>
              <a:rPr lang="nl-NL" sz="2800">
                <a:solidFill>
                  <a:srgbClr val="4472C4"/>
                </a:solidFill>
              </a:rPr>
              <a:t>Ordeningsprincipe 2 R</a:t>
            </a:r>
            <a:r>
              <a:rPr lang="en-NL" sz="2800">
                <a:solidFill>
                  <a:srgbClr val="4472C4"/>
                </a:solidFill>
              </a:rPr>
              <a:t>esultaatgericht werken en duidelijke communicatie hangt af van drie factoren</a:t>
            </a:r>
            <a:endParaRPr lang="nl-NL" altLang="nl-NL" sz="2800">
              <a:solidFill>
                <a:srgbClr val="4472C4"/>
              </a:solidFill>
            </a:endParaRPr>
          </a:p>
        </p:txBody>
      </p:sp>
      <p:sp>
        <p:nvSpPr>
          <p:cNvPr id="9" name="Content Placeholder 2">
            <a:extLst>
              <a:ext uri="{FF2B5EF4-FFF2-40B4-BE49-F238E27FC236}">
                <a16:creationId xmlns:a16="http://schemas.microsoft.com/office/drawing/2014/main" id="{2BE39DA6-1275-4A98-83E5-20BA405ACF81}"/>
              </a:ext>
            </a:extLst>
          </p:cNvPr>
          <p:cNvSpPr txBox="1">
            <a:spLocks/>
          </p:cNvSpPr>
          <p:nvPr/>
        </p:nvSpPr>
        <p:spPr bwMode="auto">
          <a:xfrm>
            <a:off x="663663" y="1193549"/>
            <a:ext cx="4461052"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buNone/>
            </a:pPr>
            <a:r>
              <a:rPr lang="nl-NL" sz="1400">
                <a:solidFill>
                  <a:srgbClr val="3B3838"/>
                </a:solidFill>
              </a:rPr>
              <a:t>Proces en relatie vormen bij resultaatgericht werken in het ideale geval de basis. Een stevig fundament. Je kan op alle drie elementen sturing geven. Bij een goede relatie, wordt er open gecommuniceerd en respecteert men elkaar. Dat is fijn werken. Relatie gaat over hoe mensen met elkaar omgaan. Hoe het buiten alle afspraken die je in het proces maakt, nu eigenlijk ‘echt’ loopt. Het gaat hierbij om zaken waar zelden een afspraak over gemaakt worden, die soms lastig te benoemen zijn maar grote invloed hebben op het resultaat. Pas wanneer relatie en proces in orde zijn, ontstaat de goede basis om de inhoudelijke kennis van de vakspecialist volwaardig tot zijn recht te laten komen.</a:t>
            </a:r>
            <a:endParaRPr lang="en-NL" sz="1400">
              <a:solidFill>
                <a:srgbClr val="3B3838"/>
              </a:solidFill>
            </a:endParaRPr>
          </a:p>
        </p:txBody>
      </p:sp>
      <p:grpSp>
        <p:nvGrpSpPr>
          <p:cNvPr id="10" name="Diagram 3">
            <a:extLst>
              <a:ext uri="{FF2B5EF4-FFF2-40B4-BE49-F238E27FC236}">
                <a16:creationId xmlns:a16="http://schemas.microsoft.com/office/drawing/2014/main" id="{25B7A54E-7F8E-44B3-8EF7-648D9E2A2CBC}"/>
              </a:ext>
            </a:extLst>
          </p:cNvPr>
          <p:cNvGrpSpPr/>
          <p:nvPr/>
        </p:nvGrpSpPr>
        <p:grpSpPr>
          <a:xfrm>
            <a:off x="5604062" y="1665034"/>
            <a:ext cx="2702378" cy="2177078"/>
            <a:chOff x="0" y="0"/>
            <a:chExt cx="2230478" cy="2051172"/>
          </a:xfrm>
        </p:grpSpPr>
        <p:sp>
          <p:nvSpPr>
            <p:cNvPr id="12" name="Vrije vorm: vorm 3">
              <a:extLst>
                <a:ext uri="{FF2B5EF4-FFF2-40B4-BE49-F238E27FC236}">
                  <a16:creationId xmlns:a16="http://schemas.microsoft.com/office/drawing/2014/main" id="{CCAA5882-1FA8-4E80-ADED-9F51FEC18418}"/>
                </a:ext>
              </a:extLst>
            </p:cNvPr>
            <p:cNvSpPr/>
            <p:nvPr/>
          </p:nvSpPr>
          <p:spPr>
            <a:xfrm>
              <a:off x="669167" y="0"/>
              <a:ext cx="892134" cy="892134"/>
            </a:xfrm>
            <a:custGeom>
              <a:avLst/>
              <a:gdLst>
                <a:gd name="f0" fmla="val 10800000"/>
                <a:gd name="f1" fmla="val 5400000"/>
                <a:gd name="f2" fmla="val 180"/>
                <a:gd name="f3" fmla="val w"/>
                <a:gd name="f4" fmla="val h"/>
                <a:gd name="f5" fmla="val 0"/>
                <a:gd name="f6" fmla="val 892138"/>
                <a:gd name="f7" fmla="val 446069"/>
                <a:gd name="f8" fmla="val 199712"/>
                <a:gd name="f9" fmla="val 692426"/>
                <a:gd name="f10" fmla="+- 0 0 -90"/>
                <a:gd name="f11" fmla="*/ f3 1 892138"/>
                <a:gd name="f12" fmla="*/ f4 1 892138"/>
                <a:gd name="f13" fmla="val f5"/>
                <a:gd name="f14" fmla="val f6"/>
                <a:gd name="f15" fmla="*/ f10 f0 1"/>
                <a:gd name="f16" fmla="+- f14 0 f13"/>
                <a:gd name="f17" fmla="*/ f15 1 f2"/>
                <a:gd name="f18" fmla="*/ f16 1 892138"/>
                <a:gd name="f19" fmla="*/ 0 f16 1"/>
                <a:gd name="f20" fmla="*/ 446069 f16 1"/>
                <a:gd name="f21" fmla="*/ 892138 f16 1"/>
                <a:gd name="f22" fmla="+- f17 0 f1"/>
                <a:gd name="f23" fmla="*/ f19 1 892138"/>
                <a:gd name="f24" fmla="*/ f20 1 892138"/>
                <a:gd name="f25" fmla="*/ f21 1 892138"/>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92138" h="892138">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FF99FF"/>
            </a:solidFill>
            <a:ln w="12701" cap="flat">
              <a:solidFill>
                <a:srgbClr val="FFFFFF"/>
              </a:solidFill>
              <a:prstDash val="solid"/>
              <a:miter/>
            </a:ln>
          </p:spPr>
          <p:txBody>
            <a:bodyPr vert="horz" wrap="square" lIns="150967" tIns="150967" rIns="150967" bIns="150967" anchor="ctr" anchorCtr="1" compatLnSpc="1">
              <a:noAutofit/>
            </a:bodyPr>
            <a:lstStyle/>
            <a:p>
              <a:pPr algn="ctr" fontAlgn="base">
                <a:lnSpc>
                  <a:spcPct val="90000"/>
                </a:lnSpc>
                <a:spcAft>
                  <a:spcPts val="700"/>
                </a:spcAft>
              </a:pPr>
              <a:r>
                <a:rPr lang="en-US" sz="2000" kern="1200" err="1">
                  <a:effectLst/>
                  <a:latin typeface="Calibri" panose="020F0502020204030204" pitchFamily="34" charset="0"/>
                  <a:ea typeface="Calibri" panose="020F0502020204030204" pitchFamily="34" charset="0"/>
                  <a:cs typeface="Calibri" panose="020F0502020204030204" pitchFamily="34" charset="0"/>
                </a:rPr>
                <a:t>Inhoud</a:t>
              </a:r>
              <a:endParaRPr lang="en-NL" sz="200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Vrije vorm: vorm 4">
              <a:extLst>
                <a:ext uri="{FF2B5EF4-FFF2-40B4-BE49-F238E27FC236}">
                  <a16:creationId xmlns:a16="http://schemas.microsoft.com/office/drawing/2014/main" id="{B23A23DF-D89A-4431-8E52-400832E2C815}"/>
                </a:ext>
              </a:extLst>
            </p:cNvPr>
            <p:cNvSpPr/>
            <p:nvPr/>
          </p:nvSpPr>
          <p:spPr>
            <a:xfrm rot="3600008">
              <a:off x="1328240" y="869247"/>
              <a:ext cx="236482" cy="301093"/>
            </a:xfrm>
            <a:custGeom>
              <a:avLst/>
              <a:gdLst>
                <a:gd name="f0" fmla="val 10800000"/>
                <a:gd name="f1" fmla="val 5400000"/>
                <a:gd name="f2" fmla="val 180"/>
                <a:gd name="f3" fmla="val w"/>
                <a:gd name="f4" fmla="val h"/>
                <a:gd name="f5" fmla="val 0"/>
                <a:gd name="f6" fmla="val 236484"/>
                <a:gd name="f7" fmla="val 301096"/>
                <a:gd name="f8" fmla="val 60219"/>
                <a:gd name="f9" fmla="val 118242"/>
                <a:gd name="f10" fmla="val 150548"/>
                <a:gd name="f11" fmla="val 240877"/>
                <a:gd name="f12" fmla="+- 0 0 -90"/>
                <a:gd name="f13" fmla="*/ f3 1 236484"/>
                <a:gd name="f14" fmla="*/ f4 1 301096"/>
                <a:gd name="f15" fmla="val f5"/>
                <a:gd name="f16" fmla="val f6"/>
                <a:gd name="f17" fmla="val f7"/>
                <a:gd name="f18" fmla="*/ f12 f0 1"/>
                <a:gd name="f19" fmla="+- f17 0 f15"/>
                <a:gd name="f20" fmla="+- f16 0 f15"/>
                <a:gd name="f21" fmla="*/ f18 1 f2"/>
                <a:gd name="f22" fmla="*/ f20 1 236484"/>
                <a:gd name="f23" fmla="*/ f19 1 301096"/>
                <a:gd name="f24" fmla="*/ 0 f20 1"/>
                <a:gd name="f25" fmla="*/ 60219 f19 1"/>
                <a:gd name="f26" fmla="*/ 118242 f20 1"/>
                <a:gd name="f27" fmla="*/ 0 f19 1"/>
                <a:gd name="f28" fmla="*/ 236484 f20 1"/>
                <a:gd name="f29" fmla="*/ 150548 f19 1"/>
                <a:gd name="f30" fmla="*/ 301096 f19 1"/>
                <a:gd name="f31" fmla="*/ 240877 f19 1"/>
                <a:gd name="f32" fmla="+- f21 0 f1"/>
                <a:gd name="f33" fmla="*/ f24 1 236484"/>
                <a:gd name="f34" fmla="*/ f25 1 301096"/>
                <a:gd name="f35" fmla="*/ f26 1 236484"/>
                <a:gd name="f36" fmla="*/ f27 1 301096"/>
                <a:gd name="f37" fmla="*/ f28 1 236484"/>
                <a:gd name="f38" fmla="*/ f29 1 301096"/>
                <a:gd name="f39" fmla="*/ f30 1 301096"/>
                <a:gd name="f40" fmla="*/ f31 1 301096"/>
                <a:gd name="f41" fmla="*/ f15 1 f22"/>
                <a:gd name="f42" fmla="*/ f16 1 f22"/>
                <a:gd name="f43" fmla="*/ f15 1 f23"/>
                <a:gd name="f44" fmla="*/ f17 1 f23"/>
                <a:gd name="f45" fmla="*/ f33 1 f22"/>
                <a:gd name="f46" fmla="*/ f34 1 f23"/>
                <a:gd name="f47" fmla="*/ f35 1 f22"/>
                <a:gd name="f48" fmla="*/ f36 1 f23"/>
                <a:gd name="f49" fmla="*/ f37 1 f22"/>
                <a:gd name="f50" fmla="*/ f38 1 f23"/>
                <a:gd name="f51" fmla="*/ f39 1 f23"/>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4 1"/>
                <a:gd name="f64" fmla="*/ f52 f14 1"/>
              </a:gdLst>
              <a:ahLst/>
              <a:cxnLst>
                <a:cxn ang="3cd4">
                  <a:pos x="hc" y="t"/>
                </a:cxn>
                <a:cxn ang="0">
                  <a:pos x="r" y="vc"/>
                </a:cxn>
                <a:cxn ang="cd4">
                  <a:pos x="hc" y="b"/>
                </a:cxn>
                <a:cxn ang="cd2">
                  <a:pos x="l" y="vc"/>
                </a:cxn>
                <a:cxn ang="f32">
                  <a:pos x="f57" y="f58"/>
                </a:cxn>
                <a:cxn ang="f32">
                  <a:pos x="f59" y="f58"/>
                </a:cxn>
                <a:cxn ang="f32">
                  <a:pos x="f59" y="f60"/>
                </a:cxn>
                <a:cxn ang="f32">
                  <a:pos x="f61" y="f62"/>
                </a:cxn>
                <a:cxn ang="f32">
                  <a:pos x="f59" y="f63"/>
                </a:cxn>
                <a:cxn ang="f32">
                  <a:pos x="f59" y="f64"/>
                </a:cxn>
                <a:cxn ang="f32">
                  <a:pos x="f57" y="f64"/>
                </a:cxn>
                <a:cxn ang="f32">
                  <a:pos x="f57" y="f58"/>
                </a:cxn>
              </a:cxnLst>
              <a:rect l="f53" t="f56" r="f54" b="f55"/>
              <a:pathLst>
                <a:path w="236484" h="301096">
                  <a:moveTo>
                    <a:pt x="f5" y="f8"/>
                  </a:moveTo>
                  <a:lnTo>
                    <a:pt x="f9" y="f8"/>
                  </a:lnTo>
                  <a:lnTo>
                    <a:pt x="f9" y="f5"/>
                  </a:lnTo>
                  <a:lnTo>
                    <a:pt x="f6" y="f10"/>
                  </a:lnTo>
                  <a:lnTo>
                    <a:pt x="f9" y="f7"/>
                  </a:lnTo>
                  <a:lnTo>
                    <a:pt x="f9" y="f11"/>
                  </a:lnTo>
                  <a:lnTo>
                    <a:pt x="f5" y="f11"/>
                  </a:lnTo>
                  <a:lnTo>
                    <a:pt x="f5" y="f8"/>
                  </a:lnTo>
                  <a:close/>
                </a:path>
              </a:pathLst>
            </a:custGeom>
            <a:solidFill>
              <a:srgbClr val="B0BCDE"/>
            </a:solidFill>
            <a:ln cap="flat">
              <a:noFill/>
              <a:prstDash val="solid"/>
            </a:ln>
          </p:spPr>
          <p:txBody>
            <a:bodyPr vert="horz" wrap="square" lIns="0" tIns="60222" rIns="70948" bIns="60222" anchor="ctr" anchorCtr="1" compatLnSpc="1">
              <a:noAutofit/>
            </a:bodyPr>
            <a:lstStyle/>
            <a:p>
              <a:endParaRPr lang="en-US" sz="2000">
                <a:latin typeface="Calibri" panose="020F0502020204030204" pitchFamily="34" charset="0"/>
                <a:cs typeface="Calibri" panose="020F0502020204030204" pitchFamily="34" charset="0"/>
              </a:endParaRPr>
            </a:p>
          </p:txBody>
        </p:sp>
        <p:sp>
          <p:nvSpPr>
            <p:cNvPr id="15" name="Vrije vorm: vorm 5">
              <a:extLst>
                <a:ext uri="{FF2B5EF4-FFF2-40B4-BE49-F238E27FC236}">
                  <a16:creationId xmlns:a16="http://schemas.microsoft.com/office/drawing/2014/main" id="{B5517008-C4BC-46F9-A2E8-42A090EDA829}"/>
                </a:ext>
              </a:extLst>
            </p:cNvPr>
            <p:cNvSpPr/>
            <p:nvPr/>
          </p:nvSpPr>
          <p:spPr>
            <a:xfrm>
              <a:off x="1338344" y="1159038"/>
              <a:ext cx="892134" cy="892134"/>
            </a:xfrm>
            <a:custGeom>
              <a:avLst/>
              <a:gdLst>
                <a:gd name="f0" fmla="val 10800000"/>
                <a:gd name="f1" fmla="val 5400000"/>
                <a:gd name="f2" fmla="val 180"/>
                <a:gd name="f3" fmla="val w"/>
                <a:gd name="f4" fmla="val h"/>
                <a:gd name="f5" fmla="val 0"/>
                <a:gd name="f6" fmla="val 892138"/>
                <a:gd name="f7" fmla="val 446069"/>
                <a:gd name="f8" fmla="val 199712"/>
                <a:gd name="f9" fmla="val 692426"/>
                <a:gd name="f10" fmla="+- 0 0 -90"/>
                <a:gd name="f11" fmla="*/ f3 1 892138"/>
                <a:gd name="f12" fmla="*/ f4 1 892138"/>
                <a:gd name="f13" fmla="val f5"/>
                <a:gd name="f14" fmla="val f6"/>
                <a:gd name="f15" fmla="*/ f10 f0 1"/>
                <a:gd name="f16" fmla="+- f14 0 f13"/>
                <a:gd name="f17" fmla="*/ f15 1 f2"/>
                <a:gd name="f18" fmla="*/ f16 1 892138"/>
                <a:gd name="f19" fmla="*/ 0 f16 1"/>
                <a:gd name="f20" fmla="*/ 446069 f16 1"/>
                <a:gd name="f21" fmla="*/ 892138 f16 1"/>
                <a:gd name="f22" fmla="+- f17 0 f1"/>
                <a:gd name="f23" fmla="*/ f19 1 892138"/>
                <a:gd name="f24" fmla="*/ f20 1 892138"/>
                <a:gd name="f25" fmla="*/ f21 1 892138"/>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92138" h="892138">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4472C4"/>
            </a:solidFill>
            <a:ln w="12701" cap="flat">
              <a:solidFill>
                <a:srgbClr val="FFFFFF"/>
              </a:solidFill>
              <a:prstDash val="solid"/>
              <a:miter/>
            </a:ln>
          </p:spPr>
          <p:txBody>
            <a:bodyPr vert="horz" wrap="square" lIns="150967" tIns="150967" rIns="150967" bIns="150967" anchor="ctr" anchorCtr="1" compatLnSpc="1">
              <a:noAutofit/>
            </a:bodyPr>
            <a:lstStyle/>
            <a:p>
              <a:pPr algn="ctr" fontAlgn="base">
                <a:lnSpc>
                  <a:spcPct val="90000"/>
                </a:lnSpc>
                <a:spcAft>
                  <a:spcPts val="700"/>
                </a:spcAft>
              </a:pPr>
              <a:r>
                <a:rPr lang="nl-NL" sz="2000" kern="1200">
                  <a:effectLst/>
                  <a:latin typeface="Calibri" panose="020F0502020204030204" pitchFamily="34" charset="0"/>
                  <a:ea typeface="Calibri" panose="020F0502020204030204" pitchFamily="34" charset="0"/>
                  <a:cs typeface="Calibri" panose="020F0502020204030204" pitchFamily="34" charset="0"/>
                </a:rPr>
                <a:t>Relatie</a:t>
              </a:r>
              <a:endParaRPr lang="en-NL" sz="2000">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Vrije vorm: vorm 6">
              <a:extLst>
                <a:ext uri="{FF2B5EF4-FFF2-40B4-BE49-F238E27FC236}">
                  <a16:creationId xmlns:a16="http://schemas.microsoft.com/office/drawing/2014/main" id="{68185467-B220-4E9E-BB82-99728194148E}"/>
                </a:ext>
              </a:extLst>
            </p:cNvPr>
            <p:cNvSpPr/>
            <p:nvPr/>
          </p:nvSpPr>
          <p:spPr>
            <a:xfrm>
              <a:off x="1003692" y="1454554"/>
              <a:ext cx="236482" cy="301093"/>
            </a:xfrm>
            <a:custGeom>
              <a:avLst/>
              <a:gdLst>
                <a:gd name="f0" fmla="val 10800000"/>
                <a:gd name="f1" fmla="val 5400000"/>
                <a:gd name="f2" fmla="val 180"/>
                <a:gd name="f3" fmla="val w"/>
                <a:gd name="f4" fmla="val h"/>
                <a:gd name="f5" fmla="val 0"/>
                <a:gd name="f6" fmla="val 236484"/>
                <a:gd name="f7" fmla="val 301096"/>
                <a:gd name="f8" fmla="val 240877"/>
                <a:gd name="f9" fmla="val 118242"/>
                <a:gd name="f10" fmla="val 150548"/>
                <a:gd name="f11" fmla="val 60219"/>
                <a:gd name="f12" fmla="+- 0 0 -90"/>
                <a:gd name="f13" fmla="*/ f3 1 236484"/>
                <a:gd name="f14" fmla="*/ f4 1 301096"/>
                <a:gd name="f15" fmla="val f5"/>
                <a:gd name="f16" fmla="val f6"/>
                <a:gd name="f17" fmla="val f7"/>
                <a:gd name="f18" fmla="*/ f12 f0 1"/>
                <a:gd name="f19" fmla="+- f17 0 f15"/>
                <a:gd name="f20" fmla="+- f16 0 f15"/>
                <a:gd name="f21" fmla="*/ f18 1 f2"/>
                <a:gd name="f22" fmla="*/ f20 1 236484"/>
                <a:gd name="f23" fmla="*/ f19 1 301096"/>
                <a:gd name="f24" fmla="*/ 0 f20 1"/>
                <a:gd name="f25" fmla="*/ 60219 f19 1"/>
                <a:gd name="f26" fmla="*/ 118242 f20 1"/>
                <a:gd name="f27" fmla="*/ 0 f19 1"/>
                <a:gd name="f28" fmla="*/ 236484 f20 1"/>
                <a:gd name="f29" fmla="*/ 150548 f19 1"/>
                <a:gd name="f30" fmla="*/ 301096 f19 1"/>
                <a:gd name="f31" fmla="*/ 240877 f19 1"/>
                <a:gd name="f32" fmla="+- f21 0 f1"/>
                <a:gd name="f33" fmla="*/ f24 1 236484"/>
                <a:gd name="f34" fmla="*/ f25 1 301096"/>
                <a:gd name="f35" fmla="*/ f26 1 236484"/>
                <a:gd name="f36" fmla="*/ f27 1 301096"/>
                <a:gd name="f37" fmla="*/ f28 1 236484"/>
                <a:gd name="f38" fmla="*/ f29 1 301096"/>
                <a:gd name="f39" fmla="*/ f30 1 301096"/>
                <a:gd name="f40" fmla="*/ f31 1 301096"/>
                <a:gd name="f41" fmla="*/ f15 1 f22"/>
                <a:gd name="f42" fmla="*/ f16 1 f22"/>
                <a:gd name="f43" fmla="*/ f15 1 f23"/>
                <a:gd name="f44" fmla="*/ f17 1 f23"/>
                <a:gd name="f45" fmla="*/ f33 1 f22"/>
                <a:gd name="f46" fmla="*/ f34 1 f23"/>
                <a:gd name="f47" fmla="*/ f35 1 f22"/>
                <a:gd name="f48" fmla="*/ f36 1 f23"/>
                <a:gd name="f49" fmla="*/ f37 1 f22"/>
                <a:gd name="f50" fmla="*/ f38 1 f23"/>
                <a:gd name="f51" fmla="*/ f39 1 f23"/>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4 1"/>
                <a:gd name="f64" fmla="*/ f52 f14 1"/>
              </a:gdLst>
              <a:ahLst/>
              <a:cxnLst>
                <a:cxn ang="3cd4">
                  <a:pos x="hc" y="t"/>
                </a:cxn>
                <a:cxn ang="0">
                  <a:pos x="r" y="vc"/>
                </a:cxn>
                <a:cxn ang="cd4">
                  <a:pos x="hc" y="b"/>
                </a:cxn>
                <a:cxn ang="cd2">
                  <a:pos x="l" y="vc"/>
                </a:cxn>
                <a:cxn ang="f32">
                  <a:pos x="f57" y="f58"/>
                </a:cxn>
                <a:cxn ang="f32">
                  <a:pos x="f59" y="f58"/>
                </a:cxn>
                <a:cxn ang="f32">
                  <a:pos x="f59" y="f60"/>
                </a:cxn>
                <a:cxn ang="f32">
                  <a:pos x="f61" y="f62"/>
                </a:cxn>
                <a:cxn ang="f32">
                  <a:pos x="f59" y="f63"/>
                </a:cxn>
                <a:cxn ang="f32">
                  <a:pos x="f59" y="f64"/>
                </a:cxn>
                <a:cxn ang="f32">
                  <a:pos x="f57" y="f64"/>
                </a:cxn>
                <a:cxn ang="f32">
                  <a:pos x="f57" y="f58"/>
                </a:cxn>
              </a:cxnLst>
              <a:rect l="f53" t="f56" r="f54" b="f55"/>
              <a:pathLst>
                <a:path w="236484" h="301096">
                  <a:moveTo>
                    <a:pt x="f6" y="f8"/>
                  </a:moveTo>
                  <a:lnTo>
                    <a:pt x="f9" y="f8"/>
                  </a:lnTo>
                  <a:lnTo>
                    <a:pt x="f9" y="f7"/>
                  </a:lnTo>
                  <a:lnTo>
                    <a:pt x="f5" y="f10"/>
                  </a:lnTo>
                  <a:lnTo>
                    <a:pt x="f9" y="f5"/>
                  </a:lnTo>
                  <a:lnTo>
                    <a:pt x="f9" y="f11"/>
                  </a:lnTo>
                  <a:lnTo>
                    <a:pt x="f6" y="f11"/>
                  </a:lnTo>
                  <a:lnTo>
                    <a:pt x="f6" y="f8"/>
                  </a:lnTo>
                  <a:close/>
                </a:path>
              </a:pathLst>
            </a:custGeom>
            <a:solidFill>
              <a:srgbClr val="B0BCDE"/>
            </a:solidFill>
            <a:ln cap="flat">
              <a:noFill/>
              <a:prstDash val="solid"/>
            </a:ln>
          </p:spPr>
          <p:txBody>
            <a:bodyPr vert="horz" wrap="square" lIns="70948" tIns="60222" rIns="0" bIns="60222" anchor="ctr" anchorCtr="1" compatLnSpc="1">
              <a:noAutofit/>
            </a:bodyPr>
            <a:lstStyle/>
            <a:p>
              <a:endParaRPr lang="en-US" sz="2000">
                <a:latin typeface="Calibri" panose="020F0502020204030204" pitchFamily="34" charset="0"/>
                <a:cs typeface="Calibri" panose="020F0502020204030204" pitchFamily="34" charset="0"/>
              </a:endParaRPr>
            </a:p>
          </p:txBody>
        </p:sp>
        <p:sp>
          <p:nvSpPr>
            <p:cNvPr id="17" name="Vrije vorm: vorm 7">
              <a:extLst>
                <a:ext uri="{FF2B5EF4-FFF2-40B4-BE49-F238E27FC236}">
                  <a16:creationId xmlns:a16="http://schemas.microsoft.com/office/drawing/2014/main" id="{9691AFBD-8881-422E-90F5-B0EB07C51F9D}"/>
                </a:ext>
              </a:extLst>
            </p:cNvPr>
            <p:cNvSpPr/>
            <p:nvPr/>
          </p:nvSpPr>
          <p:spPr>
            <a:xfrm>
              <a:off x="0" y="1159038"/>
              <a:ext cx="892134" cy="892134"/>
            </a:xfrm>
            <a:custGeom>
              <a:avLst/>
              <a:gdLst>
                <a:gd name="f0" fmla="val 10800000"/>
                <a:gd name="f1" fmla="val 5400000"/>
                <a:gd name="f2" fmla="val 180"/>
                <a:gd name="f3" fmla="val w"/>
                <a:gd name="f4" fmla="val h"/>
                <a:gd name="f5" fmla="val 0"/>
                <a:gd name="f6" fmla="val 892138"/>
                <a:gd name="f7" fmla="val 446069"/>
                <a:gd name="f8" fmla="val 199712"/>
                <a:gd name="f9" fmla="val 692426"/>
                <a:gd name="f10" fmla="+- 0 0 -90"/>
                <a:gd name="f11" fmla="*/ f3 1 892138"/>
                <a:gd name="f12" fmla="*/ f4 1 892138"/>
                <a:gd name="f13" fmla="val f5"/>
                <a:gd name="f14" fmla="val f6"/>
                <a:gd name="f15" fmla="*/ f10 f0 1"/>
                <a:gd name="f16" fmla="+- f14 0 f13"/>
                <a:gd name="f17" fmla="*/ f15 1 f2"/>
                <a:gd name="f18" fmla="*/ f16 1 892138"/>
                <a:gd name="f19" fmla="*/ 0 f16 1"/>
                <a:gd name="f20" fmla="*/ 446069 f16 1"/>
                <a:gd name="f21" fmla="*/ 892138 f16 1"/>
                <a:gd name="f22" fmla="+- f17 0 f1"/>
                <a:gd name="f23" fmla="*/ f19 1 892138"/>
                <a:gd name="f24" fmla="*/ f20 1 892138"/>
                <a:gd name="f25" fmla="*/ f21 1 892138"/>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92138" h="892138">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00CCFF"/>
            </a:solidFill>
            <a:ln w="12701" cap="flat">
              <a:solidFill>
                <a:srgbClr val="FFFFFF"/>
              </a:solidFill>
              <a:prstDash val="solid"/>
              <a:miter/>
            </a:ln>
          </p:spPr>
          <p:txBody>
            <a:bodyPr vert="horz" wrap="square" lIns="150967" tIns="150967" rIns="150967" bIns="150967" anchor="ctr" anchorCtr="1" compatLnSpc="1">
              <a:noAutofit/>
            </a:bodyPr>
            <a:lstStyle/>
            <a:p>
              <a:pPr algn="ctr" fontAlgn="base">
                <a:lnSpc>
                  <a:spcPct val="90000"/>
                </a:lnSpc>
                <a:spcAft>
                  <a:spcPts val="700"/>
                </a:spcAft>
              </a:pPr>
              <a:r>
                <a:rPr lang="en-US" sz="2000" kern="1200" err="1">
                  <a:effectLst/>
                  <a:latin typeface="Calibri" panose="020F0502020204030204" pitchFamily="34" charset="0"/>
                  <a:ea typeface="Calibri" panose="020F0502020204030204" pitchFamily="34" charset="0"/>
                  <a:cs typeface="Calibri" panose="020F0502020204030204" pitchFamily="34" charset="0"/>
                </a:rPr>
                <a:t>Proces</a:t>
              </a:r>
              <a:endParaRPr lang="en-NL" sz="2000">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Vrije vorm: vorm 8">
              <a:extLst>
                <a:ext uri="{FF2B5EF4-FFF2-40B4-BE49-F238E27FC236}">
                  <a16:creationId xmlns:a16="http://schemas.microsoft.com/office/drawing/2014/main" id="{0C2445BB-F0EE-4CEE-9136-2612E409D3DE}"/>
                </a:ext>
              </a:extLst>
            </p:cNvPr>
            <p:cNvSpPr/>
            <p:nvPr/>
          </p:nvSpPr>
          <p:spPr>
            <a:xfrm rot="18000008">
              <a:off x="659074" y="880841"/>
              <a:ext cx="236482" cy="301093"/>
            </a:xfrm>
            <a:custGeom>
              <a:avLst/>
              <a:gdLst>
                <a:gd name="f0" fmla="val 10800000"/>
                <a:gd name="f1" fmla="val 5400000"/>
                <a:gd name="f2" fmla="val 180"/>
                <a:gd name="f3" fmla="val w"/>
                <a:gd name="f4" fmla="val h"/>
                <a:gd name="f5" fmla="val 0"/>
                <a:gd name="f6" fmla="val 236484"/>
                <a:gd name="f7" fmla="val 301096"/>
                <a:gd name="f8" fmla="val 60219"/>
                <a:gd name="f9" fmla="val 118242"/>
                <a:gd name="f10" fmla="val 150548"/>
                <a:gd name="f11" fmla="val 240877"/>
                <a:gd name="f12" fmla="+- 0 0 -90"/>
                <a:gd name="f13" fmla="*/ f3 1 236484"/>
                <a:gd name="f14" fmla="*/ f4 1 301096"/>
                <a:gd name="f15" fmla="val f5"/>
                <a:gd name="f16" fmla="val f6"/>
                <a:gd name="f17" fmla="val f7"/>
                <a:gd name="f18" fmla="*/ f12 f0 1"/>
                <a:gd name="f19" fmla="+- f17 0 f15"/>
                <a:gd name="f20" fmla="+- f16 0 f15"/>
                <a:gd name="f21" fmla="*/ f18 1 f2"/>
                <a:gd name="f22" fmla="*/ f20 1 236484"/>
                <a:gd name="f23" fmla="*/ f19 1 301096"/>
                <a:gd name="f24" fmla="*/ 0 f20 1"/>
                <a:gd name="f25" fmla="*/ 60219 f19 1"/>
                <a:gd name="f26" fmla="*/ 118242 f20 1"/>
                <a:gd name="f27" fmla="*/ 0 f19 1"/>
                <a:gd name="f28" fmla="*/ 236484 f20 1"/>
                <a:gd name="f29" fmla="*/ 150548 f19 1"/>
                <a:gd name="f30" fmla="*/ 301096 f19 1"/>
                <a:gd name="f31" fmla="*/ 240877 f19 1"/>
                <a:gd name="f32" fmla="+- f21 0 f1"/>
                <a:gd name="f33" fmla="*/ f24 1 236484"/>
                <a:gd name="f34" fmla="*/ f25 1 301096"/>
                <a:gd name="f35" fmla="*/ f26 1 236484"/>
                <a:gd name="f36" fmla="*/ f27 1 301096"/>
                <a:gd name="f37" fmla="*/ f28 1 236484"/>
                <a:gd name="f38" fmla="*/ f29 1 301096"/>
                <a:gd name="f39" fmla="*/ f30 1 301096"/>
                <a:gd name="f40" fmla="*/ f31 1 301096"/>
                <a:gd name="f41" fmla="*/ f15 1 f22"/>
                <a:gd name="f42" fmla="*/ f16 1 f22"/>
                <a:gd name="f43" fmla="*/ f15 1 f23"/>
                <a:gd name="f44" fmla="*/ f17 1 f23"/>
                <a:gd name="f45" fmla="*/ f33 1 f22"/>
                <a:gd name="f46" fmla="*/ f34 1 f23"/>
                <a:gd name="f47" fmla="*/ f35 1 f22"/>
                <a:gd name="f48" fmla="*/ f36 1 f23"/>
                <a:gd name="f49" fmla="*/ f37 1 f22"/>
                <a:gd name="f50" fmla="*/ f38 1 f23"/>
                <a:gd name="f51" fmla="*/ f39 1 f23"/>
                <a:gd name="f52" fmla="*/ f40 1 f23"/>
                <a:gd name="f53" fmla="*/ f41 f13 1"/>
                <a:gd name="f54" fmla="*/ f42 f13 1"/>
                <a:gd name="f55" fmla="*/ f44 f14 1"/>
                <a:gd name="f56" fmla="*/ f43 f14 1"/>
                <a:gd name="f57" fmla="*/ f45 f13 1"/>
                <a:gd name="f58" fmla="*/ f46 f14 1"/>
                <a:gd name="f59" fmla="*/ f47 f13 1"/>
                <a:gd name="f60" fmla="*/ f48 f14 1"/>
                <a:gd name="f61" fmla="*/ f49 f13 1"/>
                <a:gd name="f62" fmla="*/ f50 f14 1"/>
                <a:gd name="f63" fmla="*/ f51 f14 1"/>
                <a:gd name="f64" fmla="*/ f52 f14 1"/>
              </a:gdLst>
              <a:ahLst/>
              <a:cxnLst>
                <a:cxn ang="3cd4">
                  <a:pos x="hc" y="t"/>
                </a:cxn>
                <a:cxn ang="0">
                  <a:pos x="r" y="vc"/>
                </a:cxn>
                <a:cxn ang="cd4">
                  <a:pos x="hc" y="b"/>
                </a:cxn>
                <a:cxn ang="cd2">
                  <a:pos x="l" y="vc"/>
                </a:cxn>
                <a:cxn ang="f32">
                  <a:pos x="f57" y="f58"/>
                </a:cxn>
                <a:cxn ang="f32">
                  <a:pos x="f59" y="f58"/>
                </a:cxn>
                <a:cxn ang="f32">
                  <a:pos x="f59" y="f60"/>
                </a:cxn>
                <a:cxn ang="f32">
                  <a:pos x="f61" y="f62"/>
                </a:cxn>
                <a:cxn ang="f32">
                  <a:pos x="f59" y="f63"/>
                </a:cxn>
                <a:cxn ang="f32">
                  <a:pos x="f59" y="f64"/>
                </a:cxn>
                <a:cxn ang="f32">
                  <a:pos x="f57" y="f64"/>
                </a:cxn>
                <a:cxn ang="f32">
                  <a:pos x="f57" y="f58"/>
                </a:cxn>
              </a:cxnLst>
              <a:rect l="f53" t="f56" r="f54" b="f55"/>
              <a:pathLst>
                <a:path w="236484" h="301096">
                  <a:moveTo>
                    <a:pt x="f5" y="f8"/>
                  </a:moveTo>
                  <a:lnTo>
                    <a:pt x="f9" y="f8"/>
                  </a:lnTo>
                  <a:lnTo>
                    <a:pt x="f9" y="f5"/>
                  </a:lnTo>
                  <a:lnTo>
                    <a:pt x="f6" y="f10"/>
                  </a:lnTo>
                  <a:lnTo>
                    <a:pt x="f9" y="f7"/>
                  </a:lnTo>
                  <a:lnTo>
                    <a:pt x="f9" y="f11"/>
                  </a:lnTo>
                  <a:lnTo>
                    <a:pt x="f5" y="f11"/>
                  </a:lnTo>
                  <a:lnTo>
                    <a:pt x="f5" y="f8"/>
                  </a:lnTo>
                  <a:close/>
                </a:path>
              </a:pathLst>
            </a:custGeom>
            <a:solidFill>
              <a:srgbClr val="B0BCDE"/>
            </a:solidFill>
            <a:ln cap="flat">
              <a:noFill/>
              <a:prstDash val="solid"/>
            </a:ln>
          </p:spPr>
          <p:txBody>
            <a:bodyPr vert="horz" wrap="square" lIns="0" tIns="60222" rIns="70948" bIns="60222" anchor="ctr" anchorCtr="1" compatLnSpc="1">
              <a:noAutofit/>
            </a:bodyPr>
            <a:lstStyle/>
            <a:p>
              <a:endParaRPr lang="en-US" sz="2000">
                <a:latin typeface="Calibri" panose="020F0502020204030204" pitchFamily="34" charset="0"/>
                <a:cs typeface="Calibri" panose="020F0502020204030204" pitchFamily="34" charset="0"/>
              </a:endParaRPr>
            </a:p>
          </p:txBody>
        </p:sp>
      </p:grpSp>
      <p:pic>
        <p:nvPicPr>
          <p:cNvPr id="19" name="logo_header.pdf">
            <a:extLst>
              <a:ext uri="{FF2B5EF4-FFF2-40B4-BE49-F238E27FC236}">
                <a16:creationId xmlns:a16="http://schemas.microsoft.com/office/drawing/2014/main" id="{510EC069-4BAE-4C76-854B-03C9066F9BD7}"/>
              </a:ext>
            </a:extLst>
          </p:cNvPr>
          <p:cNvPicPr>
            <a:picLocks noChangeAspect="1"/>
          </p:cNvPicPr>
          <p:nvPr/>
        </p:nvPicPr>
        <p:blipFill>
          <a:blip r:embed="rId3"/>
          <a:stretch>
            <a:fillRect/>
          </a:stretch>
        </p:blipFill>
        <p:spPr>
          <a:xfrm>
            <a:off x="7693115" y="4724016"/>
            <a:ext cx="1089736" cy="289691"/>
          </a:xfrm>
          <a:prstGeom prst="rect">
            <a:avLst/>
          </a:prstGeom>
          <a:ln w="12700">
            <a:miter lim="400000"/>
          </a:ln>
        </p:spPr>
      </p:pic>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28CFFA100F1449935BC7E478033593" ma:contentTypeVersion="23" ma:contentTypeDescription="Een nieuw document maken." ma:contentTypeScope="" ma:versionID="6904de6e8f64e02af4cf8014b421fb90">
  <xsd:schema xmlns:xsd="http://www.w3.org/2001/XMLSchema" xmlns:xs="http://www.w3.org/2001/XMLSchema" xmlns:p="http://schemas.microsoft.com/office/2006/metadata/properties" xmlns:ns2="ba4790f2-98c4-4268-a930-bdc80538f7bb" xmlns:ns3="38b07b2b-6f93-4287-8c45-d0cfcbafdec5" xmlns:ns4="372a91a6-27af-4439-8e1d-fafb696ff597" targetNamespace="http://schemas.microsoft.com/office/2006/metadata/properties" ma:root="true" ma:fieldsID="8c14e6f8d53f7921628d04bc3264a3bb" ns2:_="" ns3:_="" ns4:_="">
    <xsd:import namespace="ba4790f2-98c4-4268-a930-bdc80538f7bb"/>
    <xsd:import namespace="38b07b2b-6f93-4287-8c45-d0cfcbafdec5"/>
    <xsd:import namespace="372a91a6-27af-4439-8e1d-fafb696ff597"/>
    <xsd:element name="properties">
      <xsd:complexType>
        <xsd:sequence>
          <xsd:element name="documentManagement">
            <xsd:complexType>
              <xsd:all>
                <xsd:element ref="ns2:c6d85613533f4260941427bc18b606dc" minOccurs="0"/>
                <xsd:element ref="ns2:TaxCatchAll" minOccurs="0"/>
                <xsd:element ref="ns2:ae6d95edee634b2792e6f1a4ecf2da08" minOccurs="0"/>
                <xsd:element ref="ns2:Extern_x0020_identificatiekenmerk" minOccurs="0"/>
                <xsd:element ref="ns3:Herkomst" minOccurs="0"/>
                <xsd:element ref="ns4:MediaServiceMetadata" minOccurs="0"/>
                <xsd:element ref="ns4:MediaServiceFastMetadata" minOccurs="0"/>
                <xsd:element ref="ns3:_dlc_DocId" minOccurs="0"/>
                <xsd:element ref="ns3:_dlc_DocIdUrl" minOccurs="0"/>
                <xsd:element ref="ns3:_dlc_DocIdPersistId" minOccurs="0"/>
                <xsd:element ref="ns3:TaxKeywordTaxHTField" minOccurs="0"/>
                <xsd:element ref="ns2:Jaartal" minOccurs="0"/>
                <xsd:element ref="ns4:_Flow_SignoffStatus" minOccurs="0"/>
                <xsd:element ref="ns3:SharedWithUsers" minOccurs="0"/>
                <xsd:element ref="ns3:SharedWithDetails"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790f2-98c4-4268-a930-bdc80538f7bb" elementFormDefault="qualified">
    <xsd:import namespace="http://schemas.microsoft.com/office/2006/documentManagement/types"/>
    <xsd:import namespace="http://schemas.microsoft.com/office/infopath/2007/PartnerControls"/>
    <xsd:element name="c6d85613533f4260941427bc18b606dc" ma:index="9" ma:taxonomy="true" ma:internalName="c6d85613533f4260941427bc18b606dc" ma:taxonomyFieldName="Documentsoort" ma:displayName="Documentsoort" ma:default="" ma:fieldId="{c6d85613-533f-4260-9414-27bc18b606dc}" ma:sspId="61134e7c-f487-4f3e-b234-30d43b5f02e1" ma:termSetId="5e9b5052-22c9-45f2-bf9c-2e9501f4d693"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7229d0ea-34f5-4bdc-bca6-2f32a49707fb}" ma:internalName="TaxCatchAll" ma:showField="CatchAllData" ma:web="38b07b2b-6f93-4287-8c45-d0cfcbafdec5">
      <xsd:complexType>
        <xsd:complexContent>
          <xsd:extension base="dms:MultiChoiceLookup">
            <xsd:sequence>
              <xsd:element name="Value" type="dms:Lookup" maxOccurs="unbounded" minOccurs="0" nillable="true"/>
            </xsd:sequence>
          </xsd:extension>
        </xsd:complexContent>
      </xsd:complexType>
    </xsd:element>
    <xsd:element name="ae6d95edee634b2792e6f1a4ecf2da08" ma:index="12" ma:taxonomy="true" ma:internalName="ae6d95edee634b2792e6f1a4ecf2da08" ma:taxonomyFieldName="Documentstatus" ma:displayName="Documentstatus" ma:readOnly="false" ma:default="1;#Concept|494c300b-fca1-4820-9972-a88d2716d1a9" ma:fieldId="{ae6d95ed-ee63-4b27-92e6-f1a4ecf2da08}" ma:sspId="61134e7c-f487-4f3e-b234-30d43b5f02e1" ma:termSetId="d4545161-d101-419d-849d-c2735aac7eba" ma:anchorId="00000000-0000-0000-0000-000000000000" ma:open="false" ma:isKeyword="false">
      <xsd:complexType>
        <xsd:sequence>
          <xsd:element ref="pc:Terms" minOccurs="0" maxOccurs="1"/>
        </xsd:sequence>
      </xsd:complexType>
    </xsd:element>
    <xsd:element name="Extern_x0020_identificatiekenmerk" ma:index="13" nillable="true" ma:displayName="Extern identificatiekenmerk" ma:internalName="Extern_x0020_identificatiekenmerk">
      <xsd:simpleType>
        <xsd:restriction base="dms:Text">
          <xsd:maxLength value="255"/>
        </xsd:restriction>
      </xsd:simpleType>
    </xsd:element>
    <xsd:element name="Jaartal" ma:index="22" nillable="true" ma:displayName="Jaartal" ma:default="2021" ma:format="Dropdown" ma:internalName="Jaartal">
      <xsd:simpleType>
        <xsd:restriction base="dms:Choice">
          <xsd:enumeration value="2018"/>
          <xsd:enumeration value="2019"/>
          <xsd:enumeration value="2020"/>
          <xsd:enumeration value="2021"/>
          <xsd:enumeration value="2022"/>
        </xsd:restriction>
      </xsd:simpleType>
    </xsd:element>
  </xsd:schema>
  <xsd:schema xmlns:xsd="http://www.w3.org/2001/XMLSchema" xmlns:xs="http://www.w3.org/2001/XMLSchema" xmlns:dms="http://schemas.microsoft.com/office/2006/documentManagement/types" xmlns:pc="http://schemas.microsoft.com/office/infopath/2007/PartnerControls" targetNamespace="38b07b2b-6f93-4287-8c45-d0cfcbafdec5" elementFormDefault="qualified">
    <xsd:import namespace="http://schemas.microsoft.com/office/2006/documentManagement/types"/>
    <xsd:import namespace="http://schemas.microsoft.com/office/infopath/2007/PartnerControls"/>
    <xsd:element name="Herkomst" ma:index="14" nillable="true" ma:displayName="Herkomst" ma:default="Provincie Overijssel" ma:format="Dropdown" ma:internalName="Herkomst">
      <xsd:simpleType>
        <xsd:union memberTypes="dms:Text">
          <xsd:simpleType>
            <xsd:restriction base="dms:Choice">
              <xsd:enumeration value="Provincie Overijssel"/>
            </xsd:restriction>
          </xsd:simpleType>
        </xsd:union>
      </xsd:simpleType>
    </xsd:element>
    <xsd:element name="_dlc_DocId" ma:index="17" nillable="true" ma:displayName="Waarde van de document-id" ma:description="De waarde van de document-id die aan dit item is toegewezen." ma:internalName="_dlc_DocId" ma:readOnly="true">
      <xsd:simpleType>
        <xsd:restriction base="dms:Text"/>
      </xsd:simpleType>
    </xsd:element>
    <xsd:element name="_dlc_DocIdUrl" ma:index="18"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Id blijven behouden" ma:description="Id behouden tijdens toevoegen." ma:hidden="true" ma:internalName="_dlc_DocIdPersistId" ma:readOnly="true">
      <xsd:simpleType>
        <xsd:restriction base="dms:Boolean"/>
      </xsd:simpleType>
    </xsd:element>
    <xsd:element name="TaxKeywordTaxHTField" ma:index="21" nillable="true" ma:taxonomy="true" ma:internalName="TaxKeywordTaxHTField" ma:taxonomyFieldName="TaxKeyword" ma:displayName="Ondernemingstrefwoorden" ma:fieldId="{23f27201-bee3-471e-b2e7-b64fd8b7ca38}" ma:taxonomyMulti="true" ma:sspId="61134e7c-f487-4f3e-b234-30d43b5f02e1" ma:termSetId="00000000-0000-0000-0000-000000000000" ma:anchorId="00000000-0000-0000-0000-000000000000" ma:open="true" ma:isKeyword="true">
      <xsd:complexType>
        <xsd:sequence>
          <xsd:element ref="pc:Terms" minOccurs="0" maxOccurs="1"/>
        </xsd:sequence>
      </xsd:complexType>
    </xsd:element>
    <xsd:element name="SharedWithUsers" ma:index="2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2a91a6-27af-4439-8e1d-fafb696ff597"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_Flow_SignoffStatus" ma:index="23" nillable="true" ma:displayName="Afmeldingsstatus" ma:internalName="_x0024_Resources_x003a_core_x002c_Signoff_Status_x003b_">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KeywordTaxHTField xmlns="38b07b2b-6f93-4287-8c45-d0cfcbafdec5">
      <Terms xmlns="http://schemas.microsoft.com/office/infopath/2007/PartnerControls"/>
    </TaxKeywordTaxHTField>
    <Jaartal xmlns="ba4790f2-98c4-4268-a930-bdc80538f7bb">2021</Jaartal>
    <c6d85613533f4260941427bc18b606dc xmlns="ba4790f2-98c4-4268-a930-bdc80538f7bb">
      <Terms xmlns="http://schemas.microsoft.com/office/infopath/2007/PartnerControls">
        <TermInfo xmlns="http://schemas.microsoft.com/office/infopath/2007/PartnerControls">
          <TermName xmlns="http://schemas.microsoft.com/office/infopath/2007/PartnerControls">Vergaderverslag</TermName>
          <TermId xmlns="http://schemas.microsoft.com/office/infopath/2007/PartnerControls">e6c58e7b-f3cd-4bf7-800c-3ed3dec50058</TermId>
        </TermInfo>
      </Terms>
    </c6d85613533f4260941427bc18b606dc>
    <ae6d95edee634b2792e6f1a4ecf2da08 xmlns="ba4790f2-98c4-4268-a930-bdc80538f7bb">
      <Terms xmlns="http://schemas.microsoft.com/office/infopath/2007/PartnerControls">
        <TermInfo xmlns="http://schemas.microsoft.com/office/infopath/2007/PartnerControls">
          <TermName xmlns="http://schemas.microsoft.com/office/infopath/2007/PartnerControls">Concept</TermName>
          <TermId xmlns="http://schemas.microsoft.com/office/infopath/2007/PartnerControls">494c300b-fca1-4820-9972-a88d2716d1a9</TermId>
        </TermInfo>
      </Terms>
    </ae6d95edee634b2792e6f1a4ecf2da08>
    <_Flow_SignoffStatus xmlns="372a91a6-27af-4439-8e1d-fafb696ff597" xsi:nil="true"/>
    <TaxCatchAll xmlns="ba4790f2-98c4-4268-a930-bdc80538f7bb">
      <Value>31</Value>
      <Value>1</Value>
    </TaxCatchAll>
    <Extern_x0020_identificatiekenmerk xmlns="ba4790f2-98c4-4268-a930-bdc80538f7bb" xsi:nil="true"/>
    <Herkomst xmlns="38b07b2b-6f93-4287-8c45-d0cfcbafdec5">Provincie Overijssel</Herkomst>
    <_dlc_DocId xmlns="38b07b2b-6f93-4287-8c45-d0cfcbafdec5">NEOGO-370588141-1762</_dlc_DocId>
    <_dlc_DocIdUrl xmlns="38b07b2b-6f93-4287-8c45-d0cfcbafdec5">
      <Url>https://overijssel.sharepoint.com/sites/neo-go/_layouts/15/DocIdRedir.aspx?ID=NEOGO-370588141-1762</Url>
      <Description>NEOGO-370588141-1762</Description>
    </_dlc_DocIdUrl>
  </documentManagement>
</p:properties>
</file>

<file path=customXml/itemProps1.xml><?xml version="1.0" encoding="utf-8"?>
<ds:datastoreItem xmlns:ds="http://schemas.openxmlformats.org/officeDocument/2006/customXml" ds:itemID="{CEF4C5C4-F038-4DFB-A6EE-19BA18B71C90}">
  <ds:schemaRefs>
    <ds:schemaRef ds:uri="http://schemas.microsoft.com/sharepoint/events"/>
  </ds:schemaRefs>
</ds:datastoreItem>
</file>

<file path=customXml/itemProps2.xml><?xml version="1.0" encoding="utf-8"?>
<ds:datastoreItem xmlns:ds="http://schemas.openxmlformats.org/officeDocument/2006/customXml" ds:itemID="{9A5AF206-A2DE-47F5-A824-BD3D958E7CA3}">
  <ds:schemaRefs>
    <ds:schemaRef ds:uri="http://schemas.microsoft.com/sharepoint/v3/contenttype/forms"/>
  </ds:schemaRefs>
</ds:datastoreItem>
</file>

<file path=customXml/itemProps3.xml><?xml version="1.0" encoding="utf-8"?>
<ds:datastoreItem xmlns:ds="http://schemas.openxmlformats.org/officeDocument/2006/customXml" ds:itemID="{4C99E183-CB88-4582-A3DD-0A88D8F938E2}">
  <ds:schemaRefs>
    <ds:schemaRef ds:uri="372a91a6-27af-4439-8e1d-fafb696ff597"/>
    <ds:schemaRef ds:uri="38b07b2b-6f93-4287-8c45-d0cfcbafdec5"/>
    <ds:schemaRef ds:uri="ba4790f2-98c4-4268-a930-bdc80538f7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9E4D484-6DBA-433D-B9F5-6FDABE735121}">
  <ds:schemaRefs>
    <ds:schemaRef ds:uri="http://schemas.microsoft.com/office/2006/metadata/properties"/>
    <ds:schemaRef ds:uri="http://schemas.microsoft.com/office/2006/documentManagement/types"/>
    <ds:schemaRef ds:uri="38b07b2b-6f93-4287-8c45-d0cfcbafdec5"/>
    <ds:schemaRef ds:uri="http://purl.org/dc/elements/1.1/"/>
    <ds:schemaRef ds:uri="372a91a6-27af-4439-8e1d-fafb696ff597"/>
    <ds:schemaRef ds:uri="http://schemas.microsoft.com/office/infopath/2007/PartnerControls"/>
    <ds:schemaRef ds:uri="http://schemas.openxmlformats.org/package/2006/metadata/core-properties"/>
    <ds:schemaRef ds:uri="http://purl.org/dc/terms/"/>
    <ds:schemaRef ds:uri="ba4790f2-98c4-4268-a930-bdc80538f7b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TotalTime>
  <Words>1472</Words>
  <Application>Microsoft Office PowerPoint</Application>
  <PresentationFormat>Diavoorstelling (16:9)</PresentationFormat>
  <Paragraphs>138</Paragraphs>
  <Slides>14</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Calibri Light</vt:lpstr>
      <vt:lpstr>Times New Roman</vt:lpstr>
      <vt:lpstr>Verdana</vt:lpstr>
      <vt:lpstr>Kantoorthema</vt:lpstr>
      <vt:lpstr>PowerPoint-presentatie</vt:lpstr>
      <vt:lpstr>Overijssel Verbouwt</vt:lpstr>
      <vt:lpstr>De vraagstukken uit de werksessie van 18 november</vt:lpstr>
      <vt:lpstr>1 Vertrager: Complexiteit van de oplossing</vt:lpstr>
      <vt:lpstr>2 Vertrager: Persoonlijk contact is efficiënt maar kost veel tijd </vt:lpstr>
      <vt:lpstr>3 Versneller: Handelingsperspectief bieden</vt:lpstr>
      <vt:lpstr>4 Versneller: Een goede marketingaanpak</vt:lpstr>
      <vt:lpstr>Ordeningsprincipe 1 Bewoners bevinden zich in verschillende denkfases</vt:lpstr>
      <vt:lpstr>Ordeningsprincipe 2 Resultaatgericht werken en duidelijke communicatie hangt af van drie factoren</vt:lpstr>
      <vt:lpstr>De helpers van 9 december </vt:lpstr>
      <vt:lpstr>Resumé vanuit de helperssesies…</vt:lpstr>
      <vt:lpstr>De opgave van de gemeente</vt:lpstr>
      <vt:lpstr>Vervolgstappen</vt:lpstr>
      <vt:lpstr>Vooruitblik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Hallo Gerald</dc:creator>
  <cp:lastModifiedBy>Lammers, T. (Tim)</cp:lastModifiedBy>
  <cp:revision>4</cp:revision>
  <dcterms:created xsi:type="dcterms:W3CDTF">2018-02-26T12:27:40Z</dcterms:created>
  <dcterms:modified xsi:type="dcterms:W3CDTF">2021-12-22T15:03:13Z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0x010100A628CFFA100F1449935BC7E478033593</vt:lpwstr>
  </property>
  <property fmtid="{D5CDD505-2E9C-101B-9397-08002B2CF9AE}" pid="3" name="Documentstatus">
    <vt:lpwstr>1;#Concept|494c300b-fca1-4820-9972-a88d2716d1a9</vt:lpwstr>
  </property>
  <property fmtid="{D5CDD505-2E9C-101B-9397-08002B2CF9AE}" pid="4" name="_dlc_DocIdItemGuid">
    <vt:lpwstr>b18d8273-790b-401b-8d4c-0d1176cd3106</vt:lpwstr>
  </property>
  <property fmtid="{D5CDD505-2E9C-101B-9397-08002B2CF9AE}" pid="5" name="TaxKeyword">
    <vt:lpwstr/>
  </property>
  <property fmtid="{D5CDD505-2E9C-101B-9397-08002B2CF9AE}" pid="6" name="Documentsoort">
    <vt:lpwstr>31;#Vergaderverslag|e6c58e7b-f3cd-4bf7-800c-3ed3dec50058</vt:lpwstr>
  </property>
</Properties>
</file>