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2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3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4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13" r:id="rId3"/>
    <p:sldMasterId id="2147483764" r:id="rId4"/>
    <p:sldMasterId id="2147483800" r:id="rId5"/>
    <p:sldMasterId id="2147483815" r:id="rId6"/>
    <p:sldMasterId id="2147483848" r:id="rId7"/>
    <p:sldMasterId id="2147483881" r:id="rId8"/>
    <p:sldMasterId id="2147483898" r:id="rId9"/>
    <p:sldMasterId id="2147483932" r:id="rId10"/>
    <p:sldMasterId id="2147483965" r:id="rId11"/>
    <p:sldMasterId id="2147483985" r:id="rId12"/>
    <p:sldMasterId id="2147484001" r:id="rId13"/>
    <p:sldMasterId id="2147484039" r:id="rId14"/>
    <p:sldMasterId id="2147484052" r:id="rId15"/>
  </p:sldMasterIdLst>
  <p:notesMasterIdLst>
    <p:notesMasterId r:id="rId28"/>
  </p:notesMasterIdLst>
  <p:sldIdLst>
    <p:sldId id="259" r:id="rId16"/>
    <p:sldId id="256" r:id="rId17"/>
    <p:sldId id="346" r:id="rId18"/>
    <p:sldId id="350" r:id="rId19"/>
    <p:sldId id="500" r:id="rId20"/>
    <p:sldId id="501" r:id="rId21"/>
    <p:sldId id="502" r:id="rId22"/>
    <p:sldId id="297" r:id="rId23"/>
    <p:sldId id="366" r:id="rId24"/>
    <p:sldId id="385" r:id="rId25"/>
    <p:sldId id="503" r:id="rId26"/>
    <p:sldId id="678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jong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84B7-BA7D-4679-9610-30BC2CF7C1ED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E8273-59CF-45AE-817A-98A5FC78CF8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35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Titeldia</a:t>
            </a:r>
            <a:r>
              <a:rPr lang="nl-NL" dirty="0"/>
              <a:t> Nederlands. Verander</a:t>
            </a:r>
            <a:r>
              <a:rPr lang="nl-NL" baseline="0" dirty="0"/>
              <a:t> de </a:t>
            </a:r>
            <a:r>
              <a:rPr lang="nl-NL" baseline="0" dirty="0" err="1"/>
              <a:t>titeldia</a:t>
            </a:r>
            <a:r>
              <a:rPr lang="nl-NL" baseline="0" dirty="0"/>
              <a:t> in een Engelstalige door in de lijstweergave (links) te rechts-klikken op de </a:t>
            </a:r>
            <a:r>
              <a:rPr lang="nl-NL" baseline="0" dirty="0" err="1"/>
              <a:t>titeldia</a:t>
            </a:r>
            <a:r>
              <a:rPr lang="nl-NL" baseline="0" dirty="0"/>
              <a:t>. Kies de Engelstalige indeling.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4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D45B48-7BE7-4D95-92CA-82D81B9FC81C}" type="slidenum">
              <a:rPr lang="nl-NL" altLang="nl-N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l-NL" altLang="nl-N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377D2-76B4-E24D-95F4-B859BB76886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5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0238-D9B6-4518-95CB-6242AF9A172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87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4117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467629"/>
      </p:ext>
    </p:extLst>
  </p:cSld>
  <p:clrMapOvr>
    <a:masterClrMapping/>
  </p:clrMapOvr>
  <p:transition spd="slow" advTm="5000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662385"/>
      </p:ext>
    </p:extLst>
  </p:cSld>
  <p:clrMapOvr>
    <a:masterClrMapping/>
  </p:clrMapOvr>
  <p:transition spd="slow" advTm="5000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34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865187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D486-3C39-4528-87DD-ABB07085DB03}" type="datetime1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6D9D-FBA3-4B94-8300-FC1A01D3CCFC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82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67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8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85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39363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038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1616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92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289190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455371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303689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2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2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970309"/>
      </p:ext>
    </p:extLst>
  </p:cSld>
  <p:clrMapOvr>
    <a:masterClrMapping/>
  </p:clrMapOvr>
  <p:transition spd="slow" advTm="5000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758737"/>
      </p:ext>
    </p:extLst>
  </p:cSld>
  <p:clrMapOvr>
    <a:masterClrMapping/>
  </p:clrMapOvr>
  <p:transition spd="slow" advTm="5000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453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865187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D486-3C39-4528-87DD-ABB07085DB03}" type="datetime1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6D9D-FBA3-4B94-8300-FC1A01D3CCFC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8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1414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094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029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10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8591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781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533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89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055629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604836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4370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726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7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98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970690"/>
      </p:ext>
    </p:extLst>
  </p:cSld>
  <p:clrMapOvr>
    <a:masterClrMapping/>
  </p:clrMapOvr>
  <p:transition spd="slow" advTm="5000">
    <p:split orient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252872"/>
      </p:ext>
    </p:extLst>
  </p:cSld>
  <p:clrMapOvr>
    <a:masterClrMapping/>
  </p:clrMapOvr>
  <p:transition spd="slow" advTm="5000">
    <p:split orient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vK -volg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43B3-8E0E-2949-AA4F-3DE0034808ED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548000"/>
            <a:ext cx="7560000" cy="45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63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990000" indent="-27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4pPr>
            <a:lvl5pPr marL="1350000" indent="-2700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35422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17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13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240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44728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9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231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84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23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457382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089794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163982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83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265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726924"/>
      </p:ext>
    </p:extLst>
  </p:cSld>
  <p:clrMapOvr>
    <a:masterClrMapping/>
  </p:clrMapOvr>
  <p:transition spd="slow" advTm="5000">
    <p:split orient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595407"/>
      </p:ext>
    </p:extLst>
  </p:cSld>
  <p:clrMapOvr>
    <a:masterClrMapping/>
  </p:clrMapOvr>
  <p:transition spd="slow" advTm="5000">
    <p:split orient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865187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D486-3C39-4528-87DD-ABB07085DB03}" type="datetime1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6D9D-FBA3-4B94-8300-FC1A01D3CCFC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84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64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84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193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37738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8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080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983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574746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329720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7953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27268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81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844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088976"/>
      </p:ext>
    </p:extLst>
  </p:cSld>
  <p:clrMapOvr>
    <a:masterClrMapping/>
  </p:clrMapOvr>
  <p:transition spd="slow" advTm="5000">
    <p:split orient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Boven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/>
                </a:solidFill>
              </a:rPr>
              <a:t>&gt;&gt;  Als het gaat om innovatie</a:t>
            </a:r>
            <a:endParaRPr lang="nl-NL">
              <a:solidFill>
                <a:srgbClr val="529D26"/>
              </a:solidFill>
            </a:endParaRPr>
          </a:p>
        </p:txBody>
      </p:sp>
      <p:sp>
        <p:nvSpPr>
          <p:cNvPr id="3" name="shpBeeldmerk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CE31-3037-4E82-A850-B51AD2551BA4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8769"/>
      </p:ext>
    </p:extLst>
  </p:cSld>
  <p:clrMapOvr>
    <a:masterClrMapping/>
  </p:clrMapOvr>
  <p:transition spd="slow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vK -volg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43B3-8E0E-2949-AA4F-3DE0034808ED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548000"/>
            <a:ext cx="7560000" cy="45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63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990000" indent="-27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4pPr>
            <a:lvl5pPr marL="1350000" indent="-2700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35236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513A0BE-47CD-47EF-84C4-AB8F64CE3333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6381330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59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5E1408C-8E7D-49A5-81A5-9D7CDB0CEAFC}" type="datetime1">
              <a:rPr lang="nl-NL" noProof="0" smtClean="0"/>
              <a:t>9-11-2021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2"/>
            <a:ext cx="9144000" cy="15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81330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64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5561229-D352-4E3D-B3EC-B91C64CFE8E4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163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2113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15778B-FEB7-465E-BB5A-2DBDF780189E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5176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088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4" y="2132855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2DF77526-99ED-44AA-A726-E713D5C93E90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4" y="2156861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3262012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BF6D0F7-F572-45A3-BD30-5B95F6751786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8861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225401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496720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362259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1800" dirty="0" smtClean="0"/>
            </a:lvl1pPr>
            <a:lvl2pPr>
              <a:defRPr lang="nl-NL" sz="1500" dirty="0" smtClean="0"/>
            </a:lvl2pPr>
            <a:lvl3pPr>
              <a:defRPr lang="nl-NL" sz="1350" dirty="0" smtClean="0"/>
            </a:lvl3pPr>
          </a:lstStyle>
          <a:p>
            <a:pPr marL="270000" lvl="0" indent="-270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Klik om de modelstijlen te bewerken</a:t>
            </a:r>
          </a:p>
          <a:p>
            <a:pPr marL="270000" lvl="1" indent="-270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270000" lvl="2" indent="-270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31E50A7E-96C7-4A61-9360-A173196F5297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8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815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B9942EB-D240-42A3-81D9-49E5C3679F5C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1" y="1052738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316654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7EDAA-D35B-47E4-907F-1B8792BB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35DEB-D918-4E32-92A0-928D7957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CD756B-B6D8-4784-A38B-A7289475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346-A568-4396-A7DD-5AC497C50300}" type="datetimeFigureOut">
              <a:rPr lang="nl-NL" smtClean="0"/>
              <a:t>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21B826-CD16-4276-99C1-9E5A5E8F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FDC2B9-2100-4620-9A04-DF06A842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993-FAE3-407D-924B-D8B10D1C50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461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9291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RVO-lichtblauw-vlak-v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3" descr="RVO-logo-lin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07950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87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020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2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0252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8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02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316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34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28900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1"/>
            <a:ext cx="3753000" cy="393181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4215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3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9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23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48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7782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30687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006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26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342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588"/>
            <a:ext cx="4572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75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14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5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2218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844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037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518267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2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4685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8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0823097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96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95941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86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2102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477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27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436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272628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360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9811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1745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84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7"/>
            <a:ext cx="8192691" cy="155179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47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2565400"/>
            <a:ext cx="3752850" cy="17272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40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8"/>
            <a:ext cx="8192691" cy="155179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96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en-GB" noProof="0" smtClean="0"/>
              <a:pPr/>
              <a:t>09/11/2021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0"/>
            <a:ext cx="9144000" cy="15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64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33475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950120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89193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2685912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9334613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49985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170498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759984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51493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  <a:p>
            <a:pPr marL="360000" lvl="1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60000" lvl="2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5718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300019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62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en-GB" noProof="0" smtClean="0"/>
              <a:pPr/>
              <a:t>09/11/2021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0"/>
            <a:ext cx="9144000" cy="15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64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8186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3694817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1821985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6623857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354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777564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945256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5713683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Tekststijl van het model bewerken</a:t>
            </a:r>
          </a:p>
          <a:p>
            <a:pPr marL="360000" lvl="1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60000" lvl="2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1583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359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3892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641469"/>
      </p:ext>
    </p:extLst>
  </p:cSld>
  <p:clrMapOvr>
    <a:masterClrMapping/>
  </p:clrMapOvr>
  <p:transition spd="slow" advTm="5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390372"/>
      </p:ext>
    </p:extLst>
  </p:cSld>
  <p:clrMapOvr>
    <a:masterClrMapping/>
  </p:clrMapOvr>
  <p:transition spd="slow" advTm="5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78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deMaster" descr="F_NL_DIV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9144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5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shpPagenumberStyle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3D40-5F19-44F7-A2E1-26F55D267870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03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847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3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00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2428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11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8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01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85878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326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87487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8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8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16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364806"/>
      </p:ext>
    </p:extLst>
  </p:cSld>
  <p:clrMapOvr>
    <a:masterClrMapping/>
  </p:clrMapOvr>
  <p:transition spd="slow" advTm="5000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706410"/>
      </p:ext>
    </p:extLst>
  </p:cSld>
  <p:clrMapOvr>
    <a:masterClrMapping/>
  </p:clrMapOvr>
  <p:transition spd="slow" advTm="5000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deMaster" descr="F_NL_DIV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9144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5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shpPagenumberStyle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3D40-5F19-44F7-A2E1-26F55D267870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9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82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6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39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2789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4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5372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22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37920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85181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52233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00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131125"/>
      </p:ext>
    </p:extLst>
  </p:cSld>
  <p:clrMapOvr>
    <a:masterClrMapping/>
  </p:clrMapOvr>
  <p:transition spd="slow" advTm="5000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220942"/>
      </p:ext>
    </p:extLst>
  </p:cSld>
  <p:clrMapOvr>
    <a:masterClrMapping/>
  </p:clrMapOvr>
  <p:transition spd="slow" advTm="5000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5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448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13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90933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46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8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54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695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22261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18082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71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533502"/>
      </p:ext>
    </p:extLst>
  </p:cSld>
  <p:clrMapOvr>
    <a:masterClrMapping/>
  </p:clrMapOvr>
  <p:transition spd="slow" advTm="5000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681391"/>
      </p:ext>
    </p:extLst>
  </p:cSld>
  <p:clrMapOvr>
    <a:masterClrMapping/>
  </p:clrMapOvr>
  <p:transition spd="slow" advTm="5000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9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72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66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5391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0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52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373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779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0655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6441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31261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2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47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deling blauw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942209"/>
      </p:ext>
    </p:extLst>
  </p:cSld>
  <p:clrMapOvr>
    <a:masterClrMapping/>
  </p:clrMapOvr>
  <p:transition spd="slow" advTm="5000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bg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3055"/>
      </p:ext>
    </p:extLst>
  </p:cSld>
  <p:clrMapOvr>
    <a:masterClrMapping/>
  </p:clrMapOvr>
  <p:transition spd="slow" advTm="5000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Boven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/>
                </a:solidFill>
              </a:rPr>
              <a:t>&gt;&gt;  Als het gaat om innovatie</a:t>
            </a:r>
            <a:endParaRPr lang="nl-NL">
              <a:solidFill>
                <a:srgbClr val="529D26"/>
              </a:solidFill>
            </a:endParaRPr>
          </a:p>
        </p:txBody>
      </p:sp>
      <p:sp>
        <p:nvSpPr>
          <p:cNvPr id="3" name="shpBeeldmerk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CE31-3037-4E82-A850-B51AD2551BA4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90933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vK -volg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43B3-8E0E-2949-AA4F-3DE0034808ED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548000"/>
            <a:ext cx="7560000" cy="45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630000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990000" indent="-27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4pPr>
            <a:lvl5pPr marL="1350000" indent="-2700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97914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28448"/>
          <a:stretch>
            <a:fillRect/>
          </a:stretch>
        </p:blipFill>
        <p:spPr bwMode="auto">
          <a:xfrm>
            <a:off x="-3175" y="-26988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F11E08-EC36-490F-BC0C-8AA5E650994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161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11"/>
          <p:cNvSpPr/>
          <p:nvPr/>
        </p:nvSpPr>
        <p:spPr>
          <a:xfrm>
            <a:off x="-1588" y="0"/>
            <a:ext cx="457358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shpBeeldmerk"/>
          <p:cNvPicPr>
            <a:picLocks noChangeAspect="1"/>
          </p:cNvPicPr>
          <p:nvPr/>
        </p:nvPicPr>
        <p:blipFill>
          <a:blip r:embed="rId2" cstate="print"/>
          <a:srcRect t="30058"/>
          <a:stretch>
            <a:fillRect/>
          </a:stretch>
        </p:blipFill>
        <p:spPr bwMode="auto">
          <a:xfrm>
            <a:off x="-1588" y="-26988"/>
            <a:ext cx="9144001" cy="15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32363" y="5589588"/>
            <a:ext cx="3960812" cy="36036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9BF6CD3-62D1-44BE-853A-97ACFD7A22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09/11/2021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3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151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B4F35-D6FB-4E29-8BDE-D9BF1C90C85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CE06B3-0940-4EFB-912B-EDA5CAA391E8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10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273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172-33E9-4384-A916-3347E8EB00D3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161-4FEB-41D6-A547-B60A760D7A52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9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391-A178-49BF-922F-4E794797863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0986-6BE1-41E9-976A-3DBC68A540AB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26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A10C-C3E9-4AE0-8996-DD3067ACF31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CCC7-B63C-42D8-B81D-6CB6F6CE0301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430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1045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58304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61100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5F65-1688-4136-8669-93DFD025EF5C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999-4D63-4809-980F-F7748656AD0A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892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Klik om de modelstijlen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3C5-F363-4F2E-B326-36002EC31CD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DAD9-60E8-426A-BFD4-B533B64C4B8F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6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26" Type="http://schemas.openxmlformats.org/officeDocument/2006/relationships/slideLayout" Target="../slideLayouts/slideLayout205.xml"/><Relationship Id="rId39" Type="http://schemas.openxmlformats.org/officeDocument/2006/relationships/image" Target="../media/image15.png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34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204.xml"/><Relationship Id="rId33" Type="http://schemas.openxmlformats.org/officeDocument/2006/relationships/slideLayout" Target="../slideLayouts/slideLayout212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29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203.xml"/><Relationship Id="rId32" Type="http://schemas.openxmlformats.org/officeDocument/2006/relationships/slideLayout" Target="../slideLayouts/slideLayout211.xml"/><Relationship Id="rId37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28" Type="http://schemas.openxmlformats.org/officeDocument/2006/relationships/slideLayout" Target="../slideLayouts/slideLayout207.xml"/><Relationship Id="rId36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31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Relationship Id="rId27" Type="http://schemas.openxmlformats.org/officeDocument/2006/relationships/slideLayout" Target="../slideLayouts/slideLayout206.xml"/><Relationship Id="rId30" Type="http://schemas.openxmlformats.org/officeDocument/2006/relationships/slideLayout" Target="../slideLayouts/slideLayout209.xml"/><Relationship Id="rId35" Type="http://schemas.openxmlformats.org/officeDocument/2006/relationships/slideLayout" Target="../slideLayouts/slideLayout2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DE75-2295-40B7-86F7-290FF6108BFF}" type="datetimeFigureOut">
              <a:rPr lang="nl-NL" smtClean="0"/>
              <a:pPr/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749D-486D-4514-802F-0A8B1F046C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3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80" r:id="rId14"/>
    <p:sldLayoutId id="214748398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6ADA37DF-C1CC-4DBC-BBD2-1891E27A4F28}" type="datetime1">
              <a:rPr lang="nl-NL" smtClean="0"/>
              <a:t>9-11-2021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46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685800" rtl="0" eaLnBrk="1" latinLnBrk="0" hangingPunct="1">
        <a:lnSpc>
          <a:spcPct val="90000"/>
        </a:lnSpc>
        <a:spcBef>
          <a:spcPts val="375"/>
        </a:spcBef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Verdana" panose="020B060403050404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2289485"/>
            <a:ext cx="8192691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488"/>
            <a:ext cx="375285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4"/>
            <a:ext cx="375285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4"/>
            <a:ext cx="3754042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4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  <p:sldLayoutId id="2147484020" r:id="rId19"/>
    <p:sldLayoutId id="2147484021" r:id="rId20"/>
    <p:sldLayoutId id="2147484022" r:id="rId21"/>
    <p:sldLayoutId id="2147484023" r:id="rId22"/>
    <p:sldLayoutId id="2147484024" r:id="rId23"/>
    <p:sldLayoutId id="2147484025" r:id="rId24"/>
    <p:sldLayoutId id="2147484026" r:id="rId25"/>
    <p:sldLayoutId id="2147484027" r:id="rId26"/>
    <p:sldLayoutId id="2147484028" r:id="rId27"/>
    <p:sldLayoutId id="2147484029" r:id="rId28"/>
    <p:sldLayoutId id="2147484030" r:id="rId29"/>
    <p:sldLayoutId id="2147484031" r:id="rId30"/>
    <p:sldLayoutId id="2147484032" r:id="rId31"/>
    <p:sldLayoutId id="2147484033" r:id="rId32"/>
    <p:sldLayoutId id="2147484034" r:id="rId33"/>
    <p:sldLayoutId id="2147484035" r:id="rId34"/>
    <p:sldLayoutId id="2147484036" r:id="rId35"/>
    <p:sldLayoutId id="2147484037" r:id="rId36"/>
    <p:sldLayoutId id="2147484038" r:id="rId3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9-11-2021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409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8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28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0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32" name="shpBeeldmerk" descr="RO__vervolgpagina~LPPT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650"/>
            <a:ext cx="4321175" cy="2524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6898-C54B-4D35-A2B5-4C6E74D81489}" type="datetimeFigureOut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9-11-2021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5" y="6342063"/>
            <a:ext cx="7200900" cy="2667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063" y="6356350"/>
            <a:ext cx="725487" cy="25241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32508-0BE0-42A0-82A1-EF2EAD7CD1A6}" type="slidenum">
              <a:rPr 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Verdana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Verdana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959991" y="1358007"/>
            <a:ext cx="3960440" cy="1811536"/>
          </a:xfrm>
        </p:spPr>
        <p:txBody>
          <a:bodyPr>
            <a:normAutofit/>
          </a:bodyPr>
          <a:lstStyle/>
          <a:p>
            <a:r>
              <a:rPr lang="nl-NL" sz="3600" dirty="0"/>
              <a:t>Financiële ondersteuning  door RVO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935166" y="3356992"/>
            <a:ext cx="4208834" cy="2520280"/>
          </a:xfrm>
        </p:spPr>
        <p:txBody>
          <a:bodyPr>
            <a:normAutofit fontScale="40000" lnSpcReduction="20000"/>
          </a:bodyPr>
          <a:lstStyle/>
          <a:p>
            <a:r>
              <a:rPr lang="nl-NL" sz="5900" dirty="0"/>
              <a:t>Sjoerd van Dijk,</a:t>
            </a:r>
          </a:p>
          <a:p>
            <a:r>
              <a:rPr lang="nl-NL" sz="5900" dirty="0"/>
              <a:t>Martine </a:t>
            </a:r>
            <a:r>
              <a:rPr lang="nl-NL" sz="5900" dirty="0" err="1"/>
              <a:t>Tragter</a:t>
            </a:r>
            <a:endParaRPr lang="nl-NL" sz="5900" dirty="0"/>
          </a:p>
          <a:p>
            <a:endParaRPr lang="nl-NL" sz="5900" dirty="0"/>
          </a:p>
          <a:p>
            <a:endParaRPr lang="nl-NL" sz="5900" dirty="0"/>
          </a:p>
          <a:p>
            <a:endParaRPr lang="nl-NL" sz="5900" dirty="0"/>
          </a:p>
          <a:p>
            <a:r>
              <a:rPr lang="nl-NL" sz="5900" dirty="0"/>
              <a:t>November, 2021</a:t>
            </a:r>
          </a:p>
          <a:p>
            <a:endParaRPr lang="nl-NL" sz="59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24" y="247828"/>
            <a:ext cx="510867" cy="66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2FAD3C-3E2B-4417-B7FC-1556375BA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2" y="2105622"/>
            <a:ext cx="4552008" cy="26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1F6B726-74B6-49EE-8F1D-9A8296FE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0" y="1268760"/>
            <a:ext cx="8640960" cy="864094"/>
          </a:xfrm>
        </p:spPr>
        <p:txBody>
          <a:bodyPr/>
          <a:lstStyle/>
          <a:p>
            <a:r>
              <a:rPr lang="nl-NL" sz="2000" dirty="0"/>
              <a:t>SDE++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6A62A1D-2FA2-4807-A489-2EB02BA4C3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970" y="1700806"/>
            <a:ext cx="8590030" cy="4509493"/>
          </a:xfrm>
        </p:spPr>
        <p:txBody>
          <a:bodyPr/>
          <a:lstStyle/>
          <a:p>
            <a:r>
              <a:rPr lang="nl-NL" sz="1200" b="1" dirty="0"/>
              <a:t>Voor wie</a:t>
            </a:r>
          </a:p>
          <a:p>
            <a:pPr lvl="1"/>
            <a:r>
              <a:rPr lang="nl-NL" sz="1200" dirty="0"/>
              <a:t>Alle sectoren zoals Industrie, diensten, landbouw en gebouwde omgeving. De Rijksoverheid is uitgesloten van deelname</a:t>
            </a:r>
          </a:p>
          <a:p>
            <a:pPr lvl="1"/>
            <a:r>
              <a:rPr lang="nl-NL" sz="1200" dirty="0"/>
              <a:t>Producenten van duurzame energie</a:t>
            </a:r>
          </a:p>
          <a:p>
            <a:pPr lvl="1"/>
            <a:r>
              <a:rPr lang="nl-NL" sz="1200" dirty="0"/>
              <a:t>Bedrijven die CO2-uitstoot willen verminderen</a:t>
            </a:r>
          </a:p>
          <a:p>
            <a:r>
              <a:rPr lang="nl-NL" sz="1200" b="1" dirty="0"/>
              <a:t>Hoe: </a:t>
            </a:r>
          </a:p>
          <a:p>
            <a:pPr lvl="1"/>
            <a:r>
              <a:rPr lang="nl-NL" sz="1200" dirty="0"/>
              <a:t>Eén integraal budgetplafond, 2021: 5 miljard</a:t>
            </a:r>
          </a:p>
          <a:p>
            <a:pPr lvl="1"/>
            <a:r>
              <a:rPr lang="nl-NL" sz="1200" dirty="0"/>
              <a:t>Gefaseerde openstelling op subsidie-intensiteit: 60, 80, 115, 300 EUR/tonCO</a:t>
            </a:r>
            <a:r>
              <a:rPr lang="nl-NL" sz="1200" baseline="-25000" dirty="0"/>
              <a:t>2</a:t>
            </a:r>
            <a:r>
              <a:rPr lang="nl-NL" sz="1200" dirty="0"/>
              <a:t> </a:t>
            </a:r>
          </a:p>
          <a:p>
            <a:pPr lvl="1"/>
            <a:r>
              <a:rPr lang="nl-NL" sz="1200" dirty="0"/>
              <a:t>First </a:t>
            </a:r>
            <a:r>
              <a:rPr lang="nl-NL" sz="1200" dirty="0" err="1"/>
              <a:t>come</a:t>
            </a:r>
            <a:r>
              <a:rPr lang="nl-NL" sz="1200" dirty="0"/>
              <a:t> – First serve per </a:t>
            </a:r>
            <a:r>
              <a:rPr lang="nl-NL" sz="1200" dirty="0" err="1"/>
              <a:t>indieningsdag</a:t>
            </a:r>
            <a:endParaRPr lang="nl-NL" sz="1200" dirty="0"/>
          </a:p>
          <a:p>
            <a:pPr lvl="1"/>
            <a:r>
              <a:rPr lang="nl-NL" sz="1200" dirty="0"/>
              <a:t>Exploitatie subsidie, afdekking onrendabele top/prijsrisico over looptijd subsidie: 12 of 15 jaar</a:t>
            </a:r>
            <a:br>
              <a:rPr lang="nl-NL" sz="1200" dirty="0"/>
            </a:br>
            <a:br>
              <a:rPr lang="nl-NL" sz="1200" dirty="0"/>
            </a:br>
            <a:r>
              <a:rPr lang="nl-NL" sz="1200" dirty="0"/>
              <a:t>Subsidie is verschil tussen:</a:t>
            </a:r>
          </a:p>
          <a:p>
            <a:pPr lvl="2"/>
            <a:r>
              <a:rPr lang="nl-NL" sz="1200" dirty="0"/>
              <a:t>Basisbedrag</a:t>
            </a:r>
          </a:p>
          <a:p>
            <a:pPr lvl="3"/>
            <a:r>
              <a:rPr lang="nl-NL" sz="1200" dirty="0"/>
              <a:t>Maximumbedrag voor een techniek, integrale kostprijs van het product</a:t>
            </a:r>
          </a:p>
          <a:p>
            <a:pPr lvl="3"/>
            <a:r>
              <a:rPr lang="nl-NL" sz="1200" dirty="0"/>
              <a:t>Relevante </a:t>
            </a:r>
            <a:r>
              <a:rPr lang="nl-NL" sz="1200" dirty="0" err="1"/>
              <a:t>Capex</a:t>
            </a:r>
            <a:r>
              <a:rPr lang="nl-NL" sz="1200" dirty="0"/>
              <a:t>/</a:t>
            </a:r>
            <a:r>
              <a:rPr lang="nl-NL" sz="1200" dirty="0" err="1"/>
              <a:t>Opex</a:t>
            </a:r>
            <a:r>
              <a:rPr lang="nl-NL" sz="1200" dirty="0"/>
              <a:t> kosten, vollasturen, looptijd subsidie</a:t>
            </a:r>
          </a:p>
          <a:p>
            <a:pPr lvl="3"/>
            <a:r>
              <a:rPr lang="nl-NL" sz="1200" dirty="0"/>
              <a:t>EUR/kWh of EUR/tonCO</a:t>
            </a:r>
            <a:r>
              <a:rPr lang="nl-NL" sz="1200" baseline="-25000" dirty="0"/>
              <a:t>2</a:t>
            </a:r>
          </a:p>
          <a:p>
            <a:pPr lvl="2"/>
            <a:r>
              <a:rPr lang="nl-NL" sz="1200" dirty="0"/>
              <a:t>Correctiebedrag</a:t>
            </a:r>
          </a:p>
          <a:p>
            <a:pPr lvl="3"/>
            <a:r>
              <a:rPr lang="nl-NL" sz="1200" dirty="0"/>
              <a:t>Kostprijs van het niet duurzame of CO</a:t>
            </a:r>
            <a:r>
              <a:rPr lang="nl-NL" sz="1200" baseline="-25000" dirty="0"/>
              <a:t>2</a:t>
            </a:r>
            <a:r>
              <a:rPr lang="nl-NL" sz="1200" dirty="0"/>
              <a:t>-rijke alternatief (APX, TTF, </a:t>
            </a:r>
            <a:r>
              <a:rPr lang="nl-NL" sz="1200" dirty="0">
                <a:solidFill>
                  <a:srgbClr val="000000"/>
                </a:solidFill>
              </a:rPr>
              <a:t>EEX-EUA)</a:t>
            </a:r>
            <a:endParaRPr lang="nl-NL" sz="1200" dirty="0"/>
          </a:p>
          <a:p>
            <a:pPr lvl="3"/>
            <a:r>
              <a:rPr lang="nl-NL" sz="1200" dirty="0"/>
              <a:t>Nieuw: GVO-waarde voor duurzame elektriciteit, HBE-waarde transportbrandstoffen</a:t>
            </a:r>
          </a:p>
          <a:p>
            <a:pPr lvl="3"/>
            <a:r>
              <a:rPr lang="nl-NL" sz="1200" dirty="0"/>
              <a:t>EUR/kWh of EUR/tonCO</a:t>
            </a:r>
            <a:r>
              <a:rPr lang="nl-NL" sz="1200" baseline="-25000" dirty="0"/>
              <a:t>2</a:t>
            </a:r>
          </a:p>
          <a:p>
            <a:pPr lvl="3"/>
            <a:endParaRPr lang="nl-NL" sz="12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595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127B2-D047-4B4D-B88B-92F6E691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100" dirty="0"/>
              <a:t>SDE++, aangewezen technieken 2021			</a:t>
            </a:r>
            <a:br>
              <a:rPr lang="nl-NL" sz="2100" dirty="0"/>
            </a:br>
            <a:endParaRPr lang="nl-NL" sz="21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09E34-0E1F-4EBE-A3AE-1B2150F7BA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480" y="1700807"/>
            <a:ext cx="8640000" cy="3431359"/>
          </a:xfrm>
        </p:spPr>
        <p:txBody>
          <a:bodyPr/>
          <a:lstStyle/>
          <a:p>
            <a:pPr marL="0" indent="0">
              <a:buNone/>
            </a:pPr>
            <a:r>
              <a:rPr lang="nl-NL" sz="1400" dirty="0"/>
              <a:t>Vanaf 2008, SDE en SDE+, productie hernieuwbare energie</a:t>
            </a:r>
          </a:p>
          <a:p>
            <a:r>
              <a:rPr lang="nl-NL" sz="1200" dirty="0"/>
              <a:t>Hernieuwbare elektriciteit</a:t>
            </a:r>
          </a:p>
          <a:p>
            <a:pPr lvl="1"/>
            <a:r>
              <a:rPr lang="nl-NL" sz="1200" dirty="0"/>
              <a:t>Zon, Wind, Water, Plafond: 35 </a:t>
            </a:r>
            <a:r>
              <a:rPr lang="nl-NL" sz="1200" dirty="0" err="1"/>
              <a:t>TWh</a:t>
            </a:r>
            <a:r>
              <a:rPr lang="nl-NL" sz="1200" dirty="0"/>
              <a:t>/jaar cumulatieve jaarproductie, 2025? </a:t>
            </a:r>
          </a:p>
          <a:p>
            <a:r>
              <a:rPr lang="nl-NL" sz="1200" dirty="0"/>
              <a:t>Hernieuwbaar gas</a:t>
            </a:r>
          </a:p>
          <a:p>
            <a:pPr lvl="1"/>
            <a:r>
              <a:rPr lang="nl-NL" sz="1200" dirty="0"/>
              <a:t>Vergisting of vergassing van biomassa</a:t>
            </a:r>
          </a:p>
          <a:p>
            <a:r>
              <a:rPr lang="nl-NL" sz="1200" dirty="0"/>
              <a:t>Hernieuwbare warmte of hernieuwbare </a:t>
            </a:r>
            <a:r>
              <a:rPr lang="nl-NL" sz="1200" dirty="0" err="1"/>
              <a:t>wkk</a:t>
            </a:r>
            <a:endParaRPr lang="nl-NL" sz="1200" dirty="0"/>
          </a:p>
          <a:p>
            <a:pPr lvl="1"/>
            <a:r>
              <a:rPr lang="nl-NL" sz="1200" dirty="0"/>
              <a:t>Vergisting of verbranding van biomassa, Geothermie</a:t>
            </a:r>
          </a:p>
          <a:p>
            <a:pPr marL="0" indent="0">
              <a:buNone/>
            </a:pPr>
            <a:r>
              <a:rPr lang="nl-NL" sz="1400" dirty="0"/>
              <a:t>Vanaf 2020, SDE++, CO</a:t>
            </a:r>
            <a:r>
              <a:rPr lang="nl-NL" sz="1400" baseline="-25000" dirty="0"/>
              <a:t>2</a:t>
            </a:r>
            <a:r>
              <a:rPr lang="nl-NL" sz="1400" dirty="0"/>
              <a:t> vermindering opties (niet hernieuwbaar of deels hernieuwbaar)</a:t>
            </a:r>
          </a:p>
          <a:p>
            <a:r>
              <a:rPr lang="nl-NL" sz="1200" dirty="0"/>
              <a:t>CO</a:t>
            </a:r>
            <a:r>
              <a:rPr lang="nl-NL" sz="1200" baseline="-25000" dirty="0"/>
              <a:t>2</a:t>
            </a:r>
            <a:r>
              <a:rPr lang="nl-NL" sz="1200" dirty="0"/>
              <a:t>-arme warmte</a:t>
            </a:r>
          </a:p>
          <a:p>
            <a:pPr lvl="1"/>
            <a:r>
              <a:rPr lang="nl-NL" sz="1200" dirty="0"/>
              <a:t>Vervanging gas door elektriciteit</a:t>
            </a:r>
          </a:p>
          <a:p>
            <a:pPr lvl="2"/>
            <a:r>
              <a:rPr lang="nl-NL" sz="1200" dirty="0"/>
              <a:t>Elektrische boilers, Waterstof uit elektrolyse, Industriële warmtepompen </a:t>
            </a:r>
          </a:p>
          <a:p>
            <a:pPr lvl="1"/>
            <a:r>
              <a:rPr lang="nl-NL" sz="1200" dirty="0"/>
              <a:t>Restwarmtebenutting, Thermische energie uit oppervlakte- / afval- / drinkwater (TEO/TEA/TED)</a:t>
            </a:r>
          </a:p>
          <a:p>
            <a:pPr lvl="1"/>
            <a:r>
              <a:rPr lang="nl-NL" sz="1200" dirty="0"/>
              <a:t>Daglichtkas voor glastuinbouw</a:t>
            </a:r>
          </a:p>
          <a:p>
            <a:r>
              <a:rPr lang="nl-NL" sz="1200" dirty="0"/>
              <a:t>Vermindering CO</a:t>
            </a:r>
            <a:r>
              <a:rPr lang="nl-NL" sz="1200" baseline="-25000" dirty="0"/>
              <a:t>2</a:t>
            </a:r>
            <a:r>
              <a:rPr lang="nl-NL" sz="1200" dirty="0"/>
              <a:t> uitstoot</a:t>
            </a:r>
          </a:p>
          <a:p>
            <a:pPr lvl="1"/>
            <a:r>
              <a:rPr lang="nl-NL" sz="1200" dirty="0">
                <a:solidFill>
                  <a:prstClr val="black"/>
                </a:solidFill>
              </a:rPr>
              <a:t>CCS, </a:t>
            </a:r>
            <a:r>
              <a:rPr lang="nl-NL" sz="1200" dirty="0"/>
              <a:t>Plafond: 7,2 </a:t>
            </a:r>
            <a:r>
              <a:rPr lang="nl-NL" sz="1200" dirty="0" err="1"/>
              <a:t>Mton</a:t>
            </a:r>
            <a:r>
              <a:rPr lang="nl-NL" sz="1200" dirty="0"/>
              <a:t>/jaar CCS voor industrie en 3 </a:t>
            </a:r>
            <a:r>
              <a:rPr lang="nl-NL" sz="1200" dirty="0" err="1"/>
              <a:t>Mton</a:t>
            </a:r>
            <a:r>
              <a:rPr lang="nl-NL" sz="1200" dirty="0"/>
              <a:t>/jaar CCS voor elektriciteitssector</a:t>
            </a:r>
          </a:p>
          <a:p>
            <a:pPr lvl="1"/>
            <a:r>
              <a:rPr lang="nl-NL" sz="1200" dirty="0">
                <a:solidFill>
                  <a:prstClr val="black"/>
                </a:solidFill>
              </a:rPr>
              <a:t>CCU, Vermeden </a:t>
            </a:r>
            <a:r>
              <a:rPr lang="nl-NL" sz="1200" dirty="0" err="1">
                <a:solidFill>
                  <a:prstClr val="black"/>
                </a:solidFill>
              </a:rPr>
              <a:t>zomerstook</a:t>
            </a:r>
            <a:r>
              <a:rPr lang="nl-NL" sz="1200" dirty="0">
                <a:solidFill>
                  <a:prstClr val="black"/>
                </a:solidFill>
              </a:rPr>
              <a:t> in glastuinbouw</a:t>
            </a:r>
          </a:p>
          <a:p>
            <a:r>
              <a:rPr lang="nl-NL" sz="1200" dirty="0">
                <a:solidFill>
                  <a:prstClr val="black"/>
                </a:solidFill>
              </a:rPr>
              <a:t>Innovatieve transportbrandstoffen, Plafond: 200 MEUR kasstroom over de looptijd 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912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4">
            <a:extLst>
              <a:ext uri="{FF2B5EF4-FFF2-40B4-BE49-F238E27FC236}">
                <a16:creationId xmlns:a16="http://schemas.microsoft.com/office/drawing/2014/main" id="{F0D9C1A7-B53E-4147-98DA-BF43B056ED20}"/>
              </a:ext>
            </a:extLst>
          </p:cNvPr>
          <p:cNvSpPr txBox="1">
            <a:spLocks/>
          </p:cNvSpPr>
          <p:nvPr/>
        </p:nvSpPr>
        <p:spPr bwMode="auto">
          <a:xfrm>
            <a:off x="374241" y="1134373"/>
            <a:ext cx="8640960" cy="6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7BC7"/>
                </a:solidFill>
                <a:effectLst/>
                <a:uLnTx/>
                <a:uFillTx/>
                <a:latin typeface="RijksoverheidSansText" panose="020B0503040202060203" pitchFamily="34" charset="77"/>
                <a:ea typeface="+mj-ea"/>
                <a:cs typeface="Arial"/>
              </a:rPr>
              <a:t>Doelgroepen ISDE - wie kan welke maatregel aanvragen: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6960C"/>
                </a:solidFill>
                <a:effectLst/>
                <a:uLnTx/>
                <a:uFillTx/>
                <a:latin typeface="RijksoverheidSans" panose="020B0503040202060203" pitchFamily="34" charset="77"/>
                <a:ea typeface="+mj-ea"/>
                <a:cs typeface="Arial"/>
              </a:rPr>
              <a:t>					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46960C"/>
              </a:solidFill>
              <a:effectLst/>
              <a:uLnTx/>
              <a:uFillTx/>
              <a:latin typeface="RijksoverheidSans" panose="020B0503040202060203" pitchFamily="34" charset="77"/>
              <a:ea typeface="+mj-ea"/>
              <a:cs typeface="Arial"/>
            </a:endParaRPr>
          </a:p>
        </p:txBody>
      </p:sp>
      <p:sp>
        <p:nvSpPr>
          <p:cNvPr id="6" name="Tijdelijke aanduiding voor inhoud 15">
            <a:extLst>
              <a:ext uri="{FF2B5EF4-FFF2-40B4-BE49-F238E27FC236}">
                <a16:creationId xmlns:a16="http://schemas.microsoft.com/office/drawing/2014/main" id="{C5A45E06-70A5-4420-84C5-D432EE6846C4}"/>
              </a:ext>
            </a:extLst>
          </p:cNvPr>
          <p:cNvSpPr txBox="1">
            <a:spLocks/>
          </p:cNvSpPr>
          <p:nvPr/>
        </p:nvSpPr>
        <p:spPr>
          <a:xfrm>
            <a:off x="374241" y="1620353"/>
            <a:ext cx="8640960" cy="4103274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17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ijksoverheidSans" panose="020B0503040202060203" pitchFamily="34" charset="77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17000"/>
              </a:buClr>
              <a:buSzTx/>
              <a:buFont typeface="+mj-lt"/>
              <a:buAutoNum type="alphaL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ijksoverheidSans" panose="020B0503040202060203" pitchFamily="34" charset="77"/>
              <a:ea typeface="+mn-ea"/>
              <a:cs typeface="Arial"/>
            </a:endParaRP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A4AB8350-C67D-4BB2-9592-B2415060683B}"/>
              </a:ext>
            </a:extLst>
          </p:cNvPr>
          <p:cNvSpPr/>
          <p:nvPr/>
        </p:nvSpPr>
        <p:spPr>
          <a:xfrm>
            <a:off x="6041204" y="3429000"/>
            <a:ext cx="595902" cy="49129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D2E7ECCA-F7AA-4ED9-8EB2-0CBF61863493}"/>
              </a:ext>
            </a:extLst>
          </p:cNvPr>
          <p:cNvGraphicFramePr>
            <a:graphicFrameLocks/>
          </p:cNvGraphicFramePr>
          <p:nvPr/>
        </p:nvGraphicFramePr>
        <p:xfrm>
          <a:off x="1411941" y="4262718"/>
          <a:ext cx="6373906" cy="1904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316">
                  <a:extLst>
                    <a:ext uri="{9D8B030D-6E8A-4147-A177-3AD203B41FA5}">
                      <a16:colId xmlns:a16="http://schemas.microsoft.com/office/drawing/2014/main" val="524988310"/>
                    </a:ext>
                  </a:extLst>
                </a:gridCol>
                <a:gridCol w="1190108">
                  <a:extLst>
                    <a:ext uri="{9D8B030D-6E8A-4147-A177-3AD203B41FA5}">
                      <a16:colId xmlns:a16="http://schemas.microsoft.com/office/drawing/2014/main" val="488921421"/>
                    </a:ext>
                  </a:extLst>
                </a:gridCol>
                <a:gridCol w="1343213">
                  <a:extLst>
                    <a:ext uri="{9D8B030D-6E8A-4147-A177-3AD203B41FA5}">
                      <a16:colId xmlns:a16="http://schemas.microsoft.com/office/drawing/2014/main" val="2805699145"/>
                    </a:ext>
                  </a:extLst>
                </a:gridCol>
                <a:gridCol w="796396">
                  <a:extLst>
                    <a:ext uri="{9D8B030D-6E8A-4147-A177-3AD203B41FA5}">
                      <a16:colId xmlns:a16="http://schemas.microsoft.com/office/drawing/2014/main" val="1053480549"/>
                    </a:ext>
                  </a:extLst>
                </a:gridCol>
                <a:gridCol w="1509873">
                  <a:extLst>
                    <a:ext uri="{9D8B030D-6E8A-4147-A177-3AD203B41FA5}">
                      <a16:colId xmlns:a16="http://schemas.microsoft.com/office/drawing/2014/main" val="371805328"/>
                    </a:ext>
                  </a:extLst>
                </a:gridCol>
              </a:tblGrid>
              <a:tr h="447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 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Zakelijke gebruiker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(vooraf aanvragen)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Woningeigenaar (achteraf aanvragen)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812313"/>
                  </a:ext>
                </a:extLst>
              </a:tr>
              <a:tr h="445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Techniek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Natuurlijke persoon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Niet natuurlijke persoon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VvE’s 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Woningeigenaar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773575"/>
                  </a:ext>
                </a:extLst>
              </a:tr>
              <a:tr h="143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Warmtepompen 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X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503998"/>
                  </a:ext>
                </a:extLst>
              </a:tr>
              <a:tr h="143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Zonneboiler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X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2576866"/>
                  </a:ext>
                </a:extLst>
              </a:tr>
              <a:tr h="143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Zonnepanelen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 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6428715"/>
                  </a:ext>
                </a:extLst>
              </a:tr>
              <a:tr h="143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Windturbines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 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713844"/>
                  </a:ext>
                </a:extLst>
              </a:tr>
              <a:tr h="2957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Energiebesparing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(Keuze uit 5 maatregelen)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X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948134"/>
                  </a:ext>
                </a:extLst>
              </a:tr>
              <a:tr h="143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Warmtenet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effectLst/>
                        </a:rPr>
                        <a:t>X</a:t>
                      </a:r>
                      <a:endParaRPr lang="nl-N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</a:rPr>
                        <a:t>X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713190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2655F672-7EEF-44F2-876E-98EA45D16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55" y="1661788"/>
            <a:ext cx="4471933" cy="25233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74B393B-24A4-47FD-B8E9-45B1B16D09E3}"/>
              </a:ext>
            </a:extLst>
          </p:cNvPr>
          <p:cNvSpPr txBox="1"/>
          <p:nvPr/>
        </p:nvSpPr>
        <p:spPr>
          <a:xfrm>
            <a:off x="2767263" y="1759145"/>
            <a:ext cx="87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Dakisolatie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4830E2-3F23-4A14-94E8-519476A18B8D}"/>
              </a:ext>
            </a:extLst>
          </p:cNvPr>
          <p:cNvSpPr txBox="1"/>
          <p:nvPr/>
        </p:nvSpPr>
        <p:spPr>
          <a:xfrm>
            <a:off x="746855" y="2611944"/>
            <a:ext cx="146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Gevelisolatie binnen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0376B2-B2BD-4DCC-B446-4B98DD233566}"/>
              </a:ext>
            </a:extLst>
          </p:cNvPr>
          <p:cNvSpPr txBox="1"/>
          <p:nvPr/>
        </p:nvSpPr>
        <p:spPr>
          <a:xfrm>
            <a:off x="326710" y="3089736"/>
            <a:ext cx="141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Gevelisolatie buiten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D1691D-2C9D-435B-A7A2-3A51C70A679E}"/>
              </a:ext>
            </a:extLst>
          </p:cNvPr>
          <p:cNvSpPr txBox="1"/>
          <p:nvPr/>
        </p:nvSpPr>
        <p:spPr>
          <a:xfrm>
            <a:off x="239081" y="2834966"/>
            <a:ext cx="146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Spouwmuurisolatie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73F6DCB-0926-42A2-8548-FAD1BE93DA1B}"/>
              </a:ext>
            </a:extLst>
          </p:cNvPr>
          <p:cNvSpPr txBox="1"/>
          <p:nvPr/>
        </p:nvSpPr>
        <p:spPr>
          <a:xfrm>
            <a:off x="1173689" y="3626288"/>
            <a:ext cx="189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Vloer- of bodemisolatie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F00E3CB-1BC8-4604-8226-EE7A3668CE20}"/>
              </a:ext>
            </a:extLst>
          </p:cNvPr>
          <p:cNvSpPr txBox="1"/>
          <p:nvPr/>
        </p:nvSpPr>
        <p:spPr>
          <a:xfrm>
            <a:off x="3904039" y="2542018"/>
            <a:ext cx="146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Isolerend glas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512BFF4-FAA3-48C7-BFC3-9B5F37CA72AE}"/>
              </a:ext>
            </a:extLst>
          </p:cNvPr>
          <p:cNvSpPr txBox="1"/>
          <p:nvPr/>
        </p:nvSpPr>
        <p:spPr>
          <a:xfrm>
            <a:off x="3181258" y="2010978"/>
            <a:ext cx="1933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Zolder / vlieringvloerisolatie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75844CF-D361-473A-A3F9-6CEE2EC150E7}"/>
              </a:ext>
            </a:extLst>
          </p:cNvPr>
          <p:cNvSpPr txBox="1"/>
          <p:nvPr/>
        </p:nvSpPr>
        <p:spPr>
          <a:xfrm>
            <a:off x="4063010" y="2301818"/>
            <a:ext cx="994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Zonneboiler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014155A-7A7C-4CBC-8B36-102BBEAD771F}"/>
              </a:ext>
            </a:extLst>
          </p:cNvPr>
          <p:cNvSpPr txBox="1"/>
          <p:nvPr/>
        </p:nvSpPr>
        <p:spPr>
          <a:xfrm>
            <a:off x="2865389" y="3940603"/>
            <a:ext cx="135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Warmtepomp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285471B-A96F-42FF-842A-3B576C9C9B54}"/>
              </a:ext>
            </a:extLst>
          </p:cNvPr>
          <p:cNvSpPr txBox="1"/>
          <p:nvPr/>
        </p:nvSpPr>
        <p:spPr>
          <a:xfrm>
            <a:off x="4633228" y="3963064"/>
            <a:ext cx="186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Aansluiting warmtenet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3FFEF01-822D-4D25-B551-56011378B1C2}"/>
              </a:ext>
            </a:extLst>
          </p:cNvPr>
          <p:cNvSpPr txBox="1"/>
          <p:nvPr/>
        </p:nvSpPr>
        <p:spPr>
          <a:xfrm>
            <a:off x="798714" y="1635306"/>
            <a:ext cx="200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Woningeigenaar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B69DBEB-7151-4D19-8E06-C4FADA9F68B7}"/>
              </a:ext>
            </a:extLst>
          </p:cNvPr>
          <p:cNvSpPr txBox="1"/>
          <p:nvPr/>
        </p:nvSpPr>
        <p:spPr>
          <a:xfrm>
            <a:off x="6855266" y="1590971"/>
            <a:ext cx="293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Zakelijke gebruiker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66E1F52-680D-48D6-822A-807D13203D7F}"/>
              </a:ext>
            </a:extLst>
          </p:cNvPr>
          <p:cNvSpPr txBox="1"/>
          <p:nvPr/>
        </p:nvSpPr>
        <p:spPr>
          <a:xfrm>
            <a:off x="7147823" y="3089736"/>
            <a:ext cx="113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Warmtepomp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C1C48A0-3076-47E5-9CF8-32EACAE078C1}"/>
              </a:ext>
            </a:extLst>
          </p:cNvPr>
          <p:cNvSpPr txBox="1"/>
          <p:nvPr/>
        </p:nvSpPr>
        <p:spPr>
          <a:xfrm>
            <a:off x="6457883" y="1900762"/>
            <a:ext cx="94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Zonneboiler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A8C08E2-FDB5-4A56-A0FB-F3DD8D6B9B18}"/>
              </a:ext>
            </a:extLst>
          </p:cNvPr>
          <p:cNvSpPr txBox="1"/>
          <p:nvPr/>
        </p:nvSpPr>
        <p:spPr>
          <a:xfrm>
            <a:off x="5053707" y="1772637"/>
            <a:ext cx="121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Zonnepanelen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A33B535-6E01-4E0A-A0EA-E1E1066F6F86}"/>
              </a:ext>
            </a:extLst>
          </p:cNvPr>
          <p:cNvSpPr txBox="1"/>
          <p:nvPr/>
        </p:nvSpPr>
        <p:spPr>
          <a:xfrm>
            <a:off x="4702260" y="3604230"/>
            <a:ext cx="1155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ijksoverheidSans" panose="020B0503040202060203"/>
                <a:ea typeface="+mn-ea"/>
                <a:cs typeface="Arial" charset="0"/>
              </a:rPr>
              <a:t>Windturbines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5857EE6B-E9DC-4CF0-83E8-A09AAB3F3495}"/>
              </a:ext>
            </a:extLst>
          </p:cNvPr>
          <p:cNvCxnSpPr>
            <a:cxnSpLocks/>
          </p:cNvCxnSpPr>
          <p:nvPr/>
        </p:nvCxnSpPr>
        <p:spPr>
          <a:xfrm>
            <a:off x="1570059" y="2971346"/>
            <a:ext cx="1197203" cy="70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59D45C7-6D57-4553-B085-3DECDE37A36D}"/>
              </a:ext>
            </a:extLst>
          </p:cNvPr>
          <p:cNvCxnSpPr>
            <a:cxnSpLocks/>
          </p:cNvCxnSpPr>
          <p:nvPr/>
        </p:nvCxnSpPr>
        <p:spPr>
          <a:xfrm>
            <a:off x="2124177" y="2764110"/>
            <a:ext cx="705216" cy="1359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CCF1FB8-6E76-4051-8DE5-E2B2A6ACD896}"/>
              </a:ext>
            </a:extLst>
          </p:cNvPr>
          <p:cNvCxnSpPr>
            <a:cxnSpLocks/>
          </p:cNvCxnSpPr>
          <p:nvPr/>
        </p:nvCxnSpPr>
        <p:spPr>
          <a:xfrm flipV="1">
            <a:off x="1695625" y="3210408"/>
            <a:ext cx="1055105" cy="26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EBCE024-87D8-4063-9ECE-419FBCC6C633}"/>
              </a:ext>
            </a:extLst>
          </p:cNvPr>
          <p:cNvCxnSpPr>
            <a:cxnSpLocks/>
          </p:cNvCxnSpPr>
          <p:nvPr/>
        </p:nvCxnSpPr>
        <p:spPr>
          <a:xfrm flipV="1">
            <a:off x="2341060" y="3548672"/>
            <a:ext cx="819340" cy="143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A18768D1-E385-4329-9A44-D160D38C335C}"/>
              </a:ext>
            </a:extLst>
          </p:cNvPr>
          <p:cNvCxnSpPr>
            <a:cxnSpLocks/>
          </p:cNvCxnSpPr>
          <p:nvPr/>
        </p:nvCxnSpPr>
        <p:spPr>
          <a:xfrm flipV="1">
            <a:off x="3403158" y="3401769"/>
            <a:ext cx="303288" cy="538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26A0A130-7753-4110-A273-3B867E4C6892}"/>
              </a:ext>
            </a:extLst>
          </p:cNvPr>
          <p:cNvCxnSpPr/>
          <p:nvPr/>
        </p:nvCxnSpPr>
        <p:spPr>
          <a:xfrm flipH="1">
            <a:off x="3008902" y="2033807"/>
            <a:ext cx="83695" cy="506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5BFA19EC-BBC4-44ED-AF3D-FBFD05E8E353}"/>
              </a:ext>
            </a:extLst>
          </p:cNvPr>
          <p:cNvCxnSpPr>
            <a:cxnSpLocks/>
          </p:cNvCxnSpPr>
          <p:nvPr/>
        </p:nvCxnSpPr>
        <p:spPr>
          <a:xfrm flipH="1">
            <a:off x="3213179" y="2246746"/>
            <a:ext cx="390543" cy="4735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149028C4-983C-4197-828B-F068BCB46088}"/>
              </a:ext>
            </a:extLst>
          </p:cNvPr>
          <p:cNvCxnSpPr>
            <a:cxnSpLocks/>
          </p:cNvCxnSpPr>
          <p:nvPr/>
        </p:nvCxnSpPr>
        <p:spPr>
          <a:xfrm flipH="1">
            <a:off x="3408450" y="2789190"/>
            <a:ext cx="849822" cy="5177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045136C5-009A-4D0B-A782-6871905C3D5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478221" y="2440318"/>
            <a:ext cx="584789" cy="134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E91C1376-11D9-4325-983A-EC3D171F8624}"/>
              </a:ext>
            </a:extLst>
          </p:cNvPr>
          <p:cNvCxnSpPr>
            <a:cxnSpLocks/>
          </p:cNvCxnSpPr>
          <p:nvPr/>
        </p:nvCxnSpPr>
        <p:spPr>
          <a:xfrm flipH="1">
            <a:off x="5471802" y="2091071"/>
            <a:ext cx="66339" cy="670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BE14D9CC-1147-416E-94A5-97FF81B8E136}"/>
              </a:ext>
            </a:extLst>
          </p:cNvPr>
          <p:cNvCxnSpPr>
            <a:cxnSpLocks/>
          </p:cNvCxnSpPr>
          <p:nvPr/>
        </p:nvCxnSpPr>
        <p:spPr>
          <a:xfrm flipH="1">
            <a:off x="6264569" y="2160485"/>
            <a:ext cx="558138" cy="202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3447020B-B051-4A68-9AB3-88465F72FDB5}"/>
              </a:ext>
            </a:extLst>
          </p:cNvPr>
          <p:cNvCxnSpPr/>
          <p:nvPr/>
        </p:nvCxnSpPr>
        <p:spPr>
          <a:xfrm>
            <a:off x="5053707" y="3366735"/>
            <a:ext cx="192061" cy="259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6F6D3972-0E11-4409-B110-9D1E460E7A27}"/>
              </a:ext>
            </a:extLst>
          </p:cNvPr>
          <p:cNvCxnSpPr>
            <a:endCxn id="21" idx="1"/>
          </p:cNvCxnSpPr>
          <p:nvPr/>
        </p:nvCxnSpPr>
        <p:spPr>
          <a:xfrm flipV="1">
            <a:off x="6637106" y="3228236"/>
            <a:ext cx="510717" cy="15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9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>
            <a:extLst>
              <a:ext uri="{FF2B5EF4-FFF2-40B4-BE49-F238E27FC236}">
                <a16:creationId xmlns:a16="http://schemas.microsoft.com/office/drawing/2014/main" id="{BFAC1D98-7192-4770-81CD-44C7B6476B6D}"/>
              </a:ext>
            </a:extLst>
          </p:cNvPr>
          <p:cNvSpPr/>
          <p:nvPr/>
        </p:nvSpPr>
        <p:spPr>
          <a:xfrm>
            <a:off x="226659" y="3520547"/>
            <a:ext cx="1768218" cy="191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A1D068D-25BD-4A68-A6CF-C4D9E9731E97}"/>
              </a:ext>
            </a:extLst>
          </p:cNvPr>
          <p:cNvSpPr/>
          <p:nvPr/>
        </p:nvSpPr>
        <p:spPr>
          <a:xfrm>
            <a:off x="2159978" y="3520547"/>
            <a:ext cx="1903052" cy="191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FCF93F-3CEB-4D03-8393-BFF54B2CEA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86" t="8847" b="2856"/>
          <a:stretch/>
        </p:blipFill>
        <p:spPr>
          <a:xfrm>
            <a:off x="215900" y="1164193"/>
            <a:ext cx="3886200" cy="184836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74C9A22-4362-4557-A076-055C1F3B1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8" t="39278" r="19125" b="19573"/>
          <a:stretch/>
        </p:blipFill>
        <p:spPr>
          <a:xfrm>
            <a:off x="358423" y="3665610"/>
            <a:ext cx="1538642" cy="152780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F445444-DFB9-4FB2-935D-77887AA31FA8}"/>
              </a:ext>
            </a:extLst>
          </p:cNvPr>
          <p:cNvSpPr txBox="1"/>
          <p:nvPr/>
        </p:nvSpPr>
        <p:spPr>
          <a:xfrm>
            <a:off x="61559" y="2989632"/>
            <a:ext cx="20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1500" dirty="0">
                <a:solidFill>
                  <a:srgbClr val="E4EFF9">
                    <a:lumMod val="90000"/>
                  </a:srgbClr>
                </a:solidFill>
                <a:latin typeface="Verdana"/>
                <a:cs typeface="Verdana"/>
              </a:rPr>
              <a:t>Onze opdrachtgevers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DB0486F-B00E-49D1-91BD-9DA6AB422705}"/>
              </a:ext>
            </a:extLst>
          </p:cNvPr>
          <p:cNvSpPr txBox="1"/>
          <p:nvPr/>
        </p:nvSpPr>
        <p:spPr>
          <a:xfrm>
            <a:off x="1" y="1338854"/>
            <a:ext cx="293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Breed </a:t>
            </a:r>
            <a:r>
              <a:rPr lang="en-US" dirty="0" err="1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werkveld</a:t>
            </a:r>
            <a:endParaRPr lang="nl-NL" dirty="0">
              <a:solidFill>
                <a:srgbClr val="00689A">
                  <a:lumMod val="75000"/>
                </a:srgbClr>
              </a:solidFill>
              <a:latin typeface="Verdana"/>
              <a:cs typeface="Verdana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52B44CD-819A-4B9E-ADDC-B8D856C23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24" t="71110" r="37850" b="21128"/>
          <a:stretch/>
        </p:blipFill>
        <p:spPr>
          <a:xfrm>
            <a:off x="677509" y="4764624"/>
            <a:ext cx="892883" cy="1064007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54768E56-9236-4763-B194-C69523B8BC2F}"/>
              </a:ext>
            </a:extLst>
          </p:cNvPr>
          <p:cNvSpPr txBox="1"/>
          <p:nvPr/>
        </p:nvSpPr>
        <p:spPr>
          <a:xfrm>
            <a:off x="2159000" y="3562403"/>
            <a:ext cx="1846880" cy="19620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39304" indent="-139304" defTabSz="685800"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Ondernemers (mkb, </a:t>
            </a:r>
            <a:r>
              <a:rPr lang="nl-NL" sz="1350" dirty="0" err="1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start-ups</a:t>
            </a:r>
            <a:r>
              <a:rPr lang="nl-NL" sz="1350" dirty="0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)</a:t>
            </a:r>
          </a:p>
          <a:p>
            <a:pPr marL="139304" indent="-139304" defTabSz="685800"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Kennisinstellingen</a:t>
            </a:r>
          </a:p>
          <a:p>
            <a:pPr marL="139304" indent="-139304" defTabSz="685800"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00689A">
                    <a:lumMod val="75000"/>
                  </a:srgbClr>
                </a:solidFill>
                <a:latin typeface="Verdana"/>
                <a:cs typeface="Verdana"/>
              </a:rPr>
              <a:t>Overheden</a:t>
            </a:r>
          </a:p>
          <a:p>
            <a:pPr defTabSz="685800"/>
            <a:endParaRPr lang="nl-NL" sz="1350" dirty="0">
              <a:solidFill>
                <a:srgbClr val="00689A">
                  <a:lumMod val="75000"/>
                </a:srgbClr>
              </a:solidFill>
              <a:latin typeface="Verdana"/>
              <a:cs typeface="Verdana"/>
            </a:endParaRPr>
          </a:p>
          <a:p>
            <a:pPr marL="139304" indent="-139304" defTabSz="685800">
              <a:tabLst>
                <a:tab pos="139304" algn="l"/>
              </a:tabLst>
            </a:pPr>
            <a:r>
              <a:rPr lang="nl-NL" sz="1350" dirty="0">
                <a:solidFill>
                  <a:srgbClr val="75D1B5">
                    <a:lumMod val="50000"/>
                  </a:srgbClr>
                </a:solidFill>
                <a:latin typeface="Verdana"/>
                <a:cs typeface="Verdana"/>
              </a:rPr>
              <a:t>	Jaarlijks zo’n </a:t>
            </a:r>
            <a:r>
              <a:rPr lang="nl-NL" sz="1350" b="1" dirty="0">
                <a:solidFill>
                  <a:srgbClr val="75D1B5">
                    <a:lumMod val="50000"/>
                  </a:srgbClr>
                </a:solidFill>
                <a:latin typeface="Verdana"/>
                <a:cs typeface="Verdana"/>
              </a:rPr>
              <a:t>404.000</a:t>
            </a:r>
            <a:r>
              <a:rPr lang="nl-NL" sz="1350" dirty="0">
                <a:solidFill>
                  <a:srgbClr val="75D1B5">
                    <a:lumMod val="50000"/>
                  </a:srgbClr>
                </a:solidFill>
                <a:latin typeface="Verdana"/>
                <a:cs typeface="Verdana"/>
              </a:rPr>
              <a:t> klantcontacten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65474CE-C953-420B-AF43-9366AB937687}"/>
              </a:ext>
            </a:extLst>
          </p:cNvPr>
          <p:cNvSpPr txBox="1"/>
          <p:nvPr/>
        </p:nvSpPr>
        <p:spPr>
          <a:xfrm>
            <a:off x="2559893" y="3015754"/>
            <a:ext cx="1060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1500" dirty="0">
                <a:solidFill>
                  <a:srgbClr val="E4EFF9">
                    <a:lumMod val="90000"/>
                  </a:srgbClr>
                </a:solidFill>
                <a:latin typeface="Verdana"/>
                <a:cs typeface="Verdana"/>
              </a:rPr>
              <a:t>Onze klanten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28956E3F-4865-4626-8CFF-37D04868F435}"/>
              </a:ext>
            </a:extLst>
          </p:cNvPr>
          <p:cNvSpPr txBox="1"/>
          <p:nvPr/>
        </p:nvSpPr>
        <p:spPr>
          <a:xfrm>
            <a:off x="-13183" y="3546668"/>
            <a:ext cx="2247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135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/>
                <a:cs typeface="Verdana"/>
              </a:rPr>
              <a:t>Alle ministeries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C0E860AE-6463-4DAA-96F0-ED4BF4D576C4}"/>
              </a:ext>
            </a:extLst>
          </p:cNvPr>
          <p:cNvSpPr txBox="1"/>
          <p:nvPr/>
        </p:nvSpPr>
        <p:spPr>
          <a:xfrm>
            <a:off x="4770087" y="2005882"/>
            <a:ext cx="3650014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Duurzaamheid (klimaat, energie)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Agrarisch</a:t>
            </a:r>
            <a:endParaRPr lang="nl-NL" sz="1500" dirty="0">
              <a:solidFill>
                <a:srgbClr val="00689A">
                  <a:lumMod val="75000"/>
                </a:srgbClr>
              </a:solidFill>
              <a:latin typeface="Verdana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D061DA1-1959-4E32-92C0-6EC47B484239}"/>
              </a:ext>
            </a:extLst>
          </p:cNvPr>
          <p:cNvSpPr txBox="1"/>
          <p:nvPr/>
        </p:nvSpPr>
        <p:spPr>
          <a:xfrm>
            <a:off x="4770087" y="3520547"/>
            <a:ext cx="3650014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Regelingen (subsidie, fiscaal)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Kennisprogramma’s en </a:t>
            </a:r>
            <a:r>
              <a:rPr lang="nl-NL" sz="1500" dirty="0" err="1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CoP’s</a:t>
            </a:r>
            <a:endParaRPr lang="nl-NL" sz="1500" dirty="0">
              <a:solidFill>
                <a:srgbClr val="00689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Gebiedsprocessen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Innovatie- en handelsmissies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Expertisecentra (o.a. </a:t>
            </a:r>
            <a:r>
              <a:rPr lang="nl-NL" sz="1500" dirty="0" err="1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Pianoo</a:t>
            </a: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ECW, Octrooicentrum)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Inspectie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689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C99D4FD-FDF7-474F-AC88-FB0F67695EDF}"/>
              </a:ext>
            </a:extLst>
          </p:cNvPr>
          <p:cNvSpPr txBox="1"/>
          <p:nvPr/>
        </p:nvSpPr>
        <p:spPr>
          <a:xfrm>
            <a:off x="4763080" y="1685103"/>
            <a:ext cx="1599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1500" dirty="0">
                <a:solidFill>
                  <a:srgbClr val="E4EFF9">
                    <a:lumMod val="90000"/>
                  </a:srgbClr>
                </a:solidFill>
                <a:latin typeface="Verdana"/>
                <a:cs typeface="Verdana"/>
              </a:rPr>
              <a:t>Onze thema’s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F17F960-9219-4421-BE5B-FFF827535CEB}"/>
              </a:ext>
            </a:extLst>
          </p:cNvPr>
          <p:cNvSpPr txBox="1"/>
          <p:nvPr/>
        </p:nvSpPr>
        <p:spPr>
          <a:xfrm>
            <a:off x="4763080" y="3143056"/>
            <a:ext cx="20314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000">
                <a:solidFill>
                  <a:schemeClr val="tx2">
                    <a:lumMod val="90000"/>
                  </a:schemeClr>
                </a:solidFill>
                <a:latin typeface="Verdana"/>
                <a:cs typeface="Verdana"/>
              </a:defRPr>
            </a:lvl1pPr>
          </a:lstStyle>
          <a:p>
            <a:pPr algn="l" defTabSz="685800"/>
            <a:r>
              <a:rPr lang="nl-NL" sz="1500" dirty="0">
                <a:solidFill>
                  <a:srgbClr val="E4EFF9">
                    <a:lumMod val="90000"/>
                  </a:srgbClr>
                </a:solidFill>
              </a:rPr>
              <a:t>Onze instrumenten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40A4D2C-A644-41FE-8472-9AD16B17386E}"/>
              </a:ext>
            </a:extLst>
          </p:cNvPr>
          <p:cNvSpPr txBox="1"/>
          <p:nvPr/>
        </p:nvSpPr>
        <p:spPr>
          <a:xfrm>
            <a:off x="7167209" y="1140049"/>
            <a:ext cx="1777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000">
                <a:solidFill>
                  <a:schemeClr val="tx2">
                    <a:lumMod val="90000"/>
                  </a:schemeClr>
                </a:solidFill>
                <a:latin typeface="Verdana"/>
                <a:cs typeface="Verdana"/>
              </a:defRPr>
            </a:lvl1pPr>
          </a:lstStyle>
          <a:p>
            <a:pPr algn="r" defTabSz="685800"/>
            <a:r>
              <a:rPr lang="nl-NL" sz="1500" i="1" dirty="0">
                <a:solidFill>
                  <a:srgbClr val="75D1B5">
                    <a:lumMod val="75000"/>
                  </a:srgbClr>
                </a:solidFill>
              </a:rPr>
              <a:t>Kijk op RVO.nl </a:t>
            </a:r>
          </a:p>
          <a:p>
            <a:pPr algn="r" defTabSz="685800"/>
            <a:r>
              <a:rPr lang="nl-NL" sz="1500" i="1" dirty="0">
                <a:solidFill>
                  <a:srgbClr val="75D1B5">
                    <a:lumMod val="75000"/>
                  </a:srgbClr>
                </a:solidFill>
              </a:rPr>
              <a:t>voor veel meer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26ADB5C-E00F-4FF0-919B-42675532FFAA}"/>
              </a:ext>
            </a:extLst>
          </p:cNvPr>
          <p:cNvSpPr txBox="1"/>
          <p:nvPr/>
        </p:nvSpPr>
        <p:spPr>
          <a:xfrm>
            <a:off x="3246534" y="5838601"/>
            <a:ext cx="5697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000">
                <a:solidFill>
                  <a:schemeClr val="tx2">
                    <a:lumMod val="90000"/>
                  </a:schemeClr>
                </a:solidFill>
                <a:latin typeface="Verdana"/>
                <a:cs typeface="Verdana"/>
              </a:defRPr>
            </a:lvl1pPr>
          </a:lstStyle>
          <a:p>
            <a:pPr algn="r" defTabSz="685800"/>
            <a:r>
              <a:rPr lang="nl-NL" sz="1500" i="1" dirty="0">
                <a:solidFill>
                  <a:srgbClr val="75D1B5">
                    <a:lumMod val="75000"/>
                  </a:srgbClr>
                </a:solidFill>
              </a:rPr>
              <a:t>Contact? </a:t>
            </a:r>
            <a:r>
              <a:rPr lang="nl-NL" sz="1500" i="1" dirty="0" err="1">
                <a:solidFill>
                  <a:srgbClr val="75D1B5">
                    <a:lumMod val="75000"/>
                  </a:srgbClr>
                </a:solidFill>
              </a:rPr>
              <a:t>martine.tragter@rvo.nl,dijk.vansjoerd@rvo.nl</a:t>
            </a:r>
            <a:r>
              <a:rPr lang="nl-NL" sz="1500" i="1" dirty="0">
                <a:solidFill>
                  <a:srgbClr val="75D1B5">
                    <a:lumMod val="7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5" grpId="0"/>
      <p:bldP spid="36" grpId="0"/>
      <p:bldP spid="39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5"/>
          <p:cNvSpPr>
            <a:spLocks noGrp="1"/>
          </p:cNvSpPr>
          <p:nvPr>
            <p:ph type="title"/>
          </p:nvPr>
        </p:nvSpPr>
        <p:spPr>
          <a:xfrm>
            <a:off x="0" y="1055839"/>
            <a:ext cx="8640762" cy="863600"/>
          </a:xfrm>
          <a:ln/>
        </p:spPr>
        <p:txBody>
          <a:bodyPr/>
          <a:lstStyle/>
          <a:p>
            <a:r>
              <a:rPr lang="nl-NL" altLang="nl-NL" sz="2800" b="1" dirty="0">
                <a:solidFill>
                  <a:srgbClr val="0070C0"/>
                </a:solidFill>
              </a:rPr>
              <a:t>Financiële ondersteuning </a:t>
            </a:r>
            <a:r>
              <a:rPr lang="nl-NL" altLang="nl-NL" sz="2800" b="1" i="1" dirty="0">
                <a:solidFill>
                  <a:srgbClr val="0070C0"/>
                </a:solidFill>
              </a:rPr>
              <a:t>door</a:t>
            </a:r>
            <a:r>
              <a:rPr lang="nl-NL" altLang="nl-NL" sz="2800" b="1" dirty="0">
                <a:solidFill>
                  <a:srgbClr val="0070C0"/>
                </a:solidFill>
              </a:rPr>
              <a:t> </a:t>
            </a:r>
            <a:br>
              <a:rPr lang="nl-NL" altLang="nl-NL" b="1" dirty="0">
                <a:solidFill>
                  <a:srgbClr val="0070C0"/>
                </a:solidFill>
              </a:rPr>
            </a:br>
            <a:br>
              <a:rPr lang="nl-NL" altLang="nl-NL" sz="2800" b="1" dirty="0">
                <a:solidFill>
                  <a:srgbClr val="537CCD"/>
                </a:solidFill>
              </a:rPr>
            </a:br>
            <a:br>
              <a:rPr lang="nl-NL" altLang="nl-NL" sz="2800" b="1" dirty="0">
                <a:solidFill>
                  <a:srgbClr val="537CCD"/>
                </a:solidFill>
              </a:rPr>
            </a:br>
            <a:endParaRPr lang="nl-NL" altLang="nl-NL" sz="2800" b="1" dirty="0">
              <a:solidFill>
                <a:srgbClr val="537CC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sz="quarter" idx="4294967295"/>
          </p:nvPr>
        </p:nvSpPr>
        <p:spPr>
          <a:xfrm>
            <a:off x="246063" y="2144713"/>
            <a:ext cx="8640762" cy="4032250"/>
          </a:xfrm>
          <a:prstGeom prst="rect">
            <a:avLst/>
          </a:prstGeom>
        </p:spPr>
        <p:txBody>
          <a:bodyPr/>
          <a:lstStyle/>
          <a:p>
            <a:pPr marL="438150" indent="-436563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nl-NL" sz="18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107950" y="2870200"/>
            <a:ext cx="2087563" cy="1495425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accent3">
                <a:lumMod val="75000"/>
                <a:alpha val="53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0070C0"/>
                </a:solidFill>
              </a:rPr>
              <a:t>Subsidies</a:t>
            </a:r>
          </a:p>
        </p:txBody>
      </p:sp>
      <p:sp>
        <p:nvSpPr>
          <p:cNvPr id="9" name="Ovaal 8"/>
          <p:cNvSpPr/>
          <p:nvPr/>
        </p:nvSpPr>
        <p:spPr>
          <a:xfrm>
            <a:off x="6513513" y="2041525"/>
            <a:ext cx="2087562" cy="1657350"/>
          </a:xfrm>
          <a:prstGeom prst="ellipse">
            <a:avLst/>
          </a:prstGeom>
          <a:solidFill>
            <a:schemeClr val="accent2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prstClr val="white"/>
                </a:solidFill>
              </a:rPr>
              <a:t>Kredieten</a:t>
            </a:r>
          </a:p>
        </p:txBody>
      </p:sp>
      <p:sp>
        <p:nvSpPr>
          <p:cNvPr id="10" name="Ovaal 9"/>
          <p:cNvSpPr/>
          <p:nvPr/>
        </p:nvSpPr>
        <p:spPr>
          <a:xfrm>
            <a:off x="6516688" y="3789363"/>
            <a:ext cx="2016125" cy="1655762"/>
          </a:xfrm>
          <a:prstGeom prst="ellipse">
            <a:avLst/>
          </a:prstGeom>
          <a:solidFill>
            <a:srgbClr val="00B0F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prstClr val="white"/>
                </a:solidFill>
              </a:rPr>
              <a:t>Garanties</a:t>
            </a:r>
          </a:p>
        </p:txBody>
      </p:sp>
      <p:sp>
        <p:nvSpPr>
          <p:cNvPr id="11" name="Ovaal 10"/>
          <p:cNvSpPr/>
          <p:nvPr/>
        </p:nvSpPr>
        <p:spPr>
          <a:xfrm>
            <a:off x="4572000" y="3168650"/>
            <a:ext cx="2016125" cy="1655763"/>
          </a:xfrm>
          <a:prstGeom prst="ellipse">
            <a:avLst/>
          </a:prstGeom>
          <a:solidFill>
            <a:srgbClr val="0070C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prstClr val="white"/>
                </a:solidFill>
              </a:rPr>
              <a:t>Risico kapitaal</a:t>
            </a:r>
          </a:p>
        </p:txBody>
      </p:sp>
      <p:sp>
        <p:nvSpPr>
          <p:cNvPr id="12" name="Ovaal 11"/>
          <p:cNvSpPr/>
          <p:nvPr/>
        </p:nvSpPr>
        <p:spPr>
          <a:xfrm>
            <a:off x="2184400" y="2376488"/>
            <a:ext cx="1728788" cy="1428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0070C0"/>
                </a:solidFill>
              </a:rPr>
              <a:t>Europa</a:t>
            </a:r>
          </a:p>
        </p:txBody>
      </p:sp>
      <p:sp>
        <p:nvSpPr>
          <p:cNvPr id="13" name="Ovaal 12"/>
          <p:cNvSpPr/>
          <p:nvPr/>
        </p:nvSpPr>
        <p:spPr>
          <a:xfrm>
            <a:off x="1827213" y="3900488"/>
            <a:ext cx="1871662" cy="1511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0070C0"/>
                </a:solidFill>
              </a:rPr>
              <a:t>Fiscaal</a:t>
            </a:r>
          </a:p>
        </p:txBody>
      </p:sp>
      <p:sp>
        <p:nvSpPr>
          <p:cNvPr id="2" name="Ovaal 1"/>
          <p:cNvSpPr/>
          <p:nvPr/>
        </p:nvSpPr>
        <p:spPr>
          <a:xfrm>
            <a:off x="4284663" y="1412875"/>
            <a:ext cx="4824412" cy="4532313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Fiscale regelingen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1800" dirty="0"/>
              <a:t>WBSO en innovatiebox</a:t>
            </a:r>
          </a:p>
          <a:p>
            <a:r>
              <a:rPr lang="nl-NL" sz="1800" dirty="0"/>
              <a:t>EIA, MIA en Vamil (energie- milieulijst)</a:t>
            </a:r>
          </a:p>
          <a:p>
            <a:pPr marL="0" indent="0">
              <a:buNone/>
            </a:pPr>
            <a:r>
              <a:rPr lang="nl-NL" sz="1800" dirty="0"/>
              <a:t>(extra investeringsaftrek 45%, 36%, 75% van de investeringskosten op een zelf te bepalen tijdstip af schrijven)</a:t>
            </a:r>
          </a:p>
          <a:p>
            <a:pPr lvl="0"/>
            <a:r>
              <a:rPr lang="nl-NL" sz="1800" dirty="0">
                <a:solidFill>
                  <a:prstClr val="black"/>
                </a:solidFill>
              </a:rPr>
              <a:t>Regeling groenprojecten voor ( innovatieve)milieuvriendelijke investeringen, gefinancierd door groenbank/ groenfonds.</a:t>
            </a:r>
          </a:p>
          <a:p>
            <a:endParaRPr lang="nl-NL" sz="2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58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1124744"/>
            <a:ext cx="8640960" cy="720080"/>
          </a:xfrm>
        </p:spPr>
        <p:txBody>
          <a:bodyPr/>
          <a:lstStyle/>
          <a:p>
            <a:r>
              <a:rPr lang="nl-NL" sz="2800" b="1" u="sng" dirty="0"/>
              <a:t>Belangrijke (nationale) energie innovatie subsidie</a:t>
            </a:r>
            <a:br>
              <a:rPr lang="nl-NL" sz="2800" b="1" u="sng" dirty="0"/>
            </a:br>
            <a:br>
              <a:rPr lang="nl-NL" sz="2800" b="1" u="sng" dirty="0"/>
            </a:br>
            <a:endParaRPr lang="nl-NL" sz="28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46063" y="1988840"/>
            <a:ext cx="8897937" cy="403225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Mooi ( </a:t>
            </a:r>
            <a:r>
              <a:rPr lang="nl-NL" sz="2400" dirty="0" err="1"/>
              <a:t>Missiegedreven</a:t>
            </a:r>
            <a:r>
              <a:rPr lang="nl-NL" sz="2400" dirty="0"/>
              <a:t> Onderzoek, ontwikkeling &amp; innovatie)</a:t>
            </a:r>
            <a:r>
              <a:rPr lang="nl-NL" dirty="0"/>
              <a:t>			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Totaal budget € 95 miljoen, verdeeld over de thema’s </a:t>
            </a:r>
            <a:r>
              <a:rPr lang="nl-NL" sz="1800" dirty="0" err="1"/>
              <a:t>WoZ</a:t>
            </a:r>
            <a:r>
              <a:rPr lang="nl-NL" sz="1800" dirty="0"/>
              <a:t>, Hernieuwbare Energie op land, GO en industrie en extra dit jaar ; Systeemoplossingen grootschalige opwekking hernieuwbare elektriciteit.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Voor een samenwerkingsverband van minimaal 3 ondernemingen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Projectomvang minimaal € 2 miljoen, de subsidie per MOOI project is maximaal € 4 miljoen en voor GO 7 miljoen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Onderzoeksorganisaties nemen niet meer dan 65 % van de subsidiabele kosten</a:t>
            </a:r>
          </a:p>
          <a:p>
            <a:pPr marL="0" indent="0">
              <a:buNone/>
            </a:pPr>
            <a:r>
              <a:rPr lang="nl-NL" sz="1600" i="1" dirty="0"/>
              <a:t>De regeling is inmiddels gesloten, nieuwe regeling 2022 in de maak</a:t>
            </a:r>
          </a:p>
        </p:txBody>
      </p:sp>
    </p:spTree>
    <p:extLst>
      <p:ext uri="{BB962C8B-B14F-4D97-AF65-F5344CB8AC3E}">
        <p14:creationId xmlns:p14="http://schemas.microsoft.com/office/powerpoint/2010/main" val="186241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1124744"/>
            <a:ext cx="8640960" cy="720080"/>
          </a:xfrm>
        </p:spPr>
        <p:txBody>
          <a:bodyPr/>
          <a:lstStyle/>
          <a:p>
            <a:r>
              <a:rPr lang="nl-NL" sz="2800" b="1" u="sng" dirty="0"/>
              <a:t>Belangrijke (nationale) energie innovatie subsidie</a:t>
            </a:r>
            <a:br>
              <a:rPr lang="nl-NL" sz="2800" b="1" u="sng" dirty="0"/>
            </a:br>
            <a:br>
              <a:rPr lang="nl-NL" sz="2800" b="1" u="sng" dirty="0"/>
            </a:br>
            <a:endParaRPr lang="nl-NL" sz="28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46063" y="1988840"/>
            <a:ext cx="8790433" cy="417646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DEI (Demonstratie Energie-en klimaatinnovatie DEI+)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Totaal budget € 126,6 miljoen, verdeeld over de thema’s Energie  innovatie, energie efficiëntie, Hernieuwbare energie, lokale infra (demo), CCUS (pilot), flexibilisering van het electriciteitssysteem waaronder waterstof (pilot), overige CO2 reducerende maatregelen, circulaire economie, Aardgasloze wijken / woningen / gebouwen </a:t>
            </a:r>
            <a:r>
              <a:rPr lang="nl-NL" sz="1400" dirty="0"/>
              <a:t>(de laatste heeft en apart budget van € 9 miljoen)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De looptijd voor een project is maximaal 4 jaar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Maximale subsidie per project € 15 miljoen </a:t>
            </a:r>
            <a:r>
              <a:rPr lang="nl-NL" sz="1400" i="1" dirty="0"/>
              <a:t>(Aardgasloze woningen, wijken en gebouwen maximaal € 9 miljoen)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Maximaal subsidiepercentage per thema verschillend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Voor projecten Circulaire economie met meer dan € 3 miljoen subsidie </a:t>
            </a:r>
            <a:r>
              <a:rPr lang="nl-NL" sz="1400" i="1" dirty="0"/>
              <a:t>(ondergrens).</a:t>
            </a:r>
          </a:p>
          <a:p>
            <a:pPr marL="342900" indent="-342900">
              <a:buFont typeface="+mj-lt"/>
              <a:buAutoNum type="alphaLcParenR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1289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1124744"/>
            <a:ext cx="8640960" cy="720080"/>
          </a:xfrm>
        </p:spPr>
        <p:txBody>
          <a:bodyPr/>
          <a:lstStyle/>
          <a:p>
            <a:r>
              <a:rPr lang="nl-NL" sz="2800" b="1" u="sng" dirty="0"/>
              <a:t>Belangrijke (nationale) energie innovatie subsidie</a:t>
            </a:r>
            <a:br>
              <a:rPr lang="nl-NL" sz="2800" b="1" u="sng" dirty="0"/>
            </a:br>
            <a:br>
              <a:rPr lang="nl-NL" sz="2800" b="1" u="sng" dirty="0"/>
            </a:br>
            <a:endParaRPr lang="nl-NL" sz="28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46063" y="1988840"/>
            <a:ext cx="8897937" cy="417646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HER+ (Hernieuwbare Energietransitie)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Totaal budget € 50 miljoen met een focus op TRL niveau 6-8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Thema’s ;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900" dirty="0"/>
              <a:t>Projecten die de CO2-reductie goedkoper maken via technieken : de SDE++ technieken;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900" dirty="0"/>
              <a:t>Projecten die de productie van windenergie op zee goedkoper maken;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900" dirty="0"/>
              <a:t>Projecten die de opwekking en opslag van hernieuwbare energie combineren;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900" dirty="0"/>
              <a:t>Projecten die de opwekking en slimme regeling (smart </a:t>
            </a:r>
            <a:r>
              <a:rPr lang="nl-NL" sz="900" dirty="0" err="1"/>
              <a:t>grids</a:t>
            </a:r>
            <a:r>
              <a:rPr lang="nl-NL" sz="900" dirty="0"/>
              <a:t>) van hernieuwbare energie combineren op decentraal niveau;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900" dirty="0"/>
              <a:t>Projecten die de hernieuwbare energie-opties betreffen die niet in de SDE++ zitten én waarop additionele productie haalbaar kan zijn door innovatie. Dit betreft de opties zonnewarmte, kleinschalige of niet aan het net gekoppelde zon PV-systemen, ondiepe bodemenergie en buitenluchtwarmte (de laatste twee gebruiken warmtepompen als techniek).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De looptijd voor een project is maximaal 4 jaar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Maximale subsidie per project € 6/miljoen</a:t>
            </a:r>
            <a:endParaRPr lang="nl-NL" sz="1400" i="1" dirty="0"/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Maximaal subsidiepercentage 25-80 %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/>
              <a:t>Regeling is open 01 april 2021, regeling eindigt 31 maart 2022</a:t>
            </a:r>
          </a:p>
        </p:txBody>
      </p:sp>
    </p:spTree>
    <p:extLst>
      <p:ext uri="{BB962C8B-B14F-4D97-AF65-F5344CB8AC3E}">
        <p14:creationId xmlns:p14="http://schemas.microsoft.com/office/powerpoint/2010/main" val="293088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881" y="1737176"/>
            <a:ext cx="7181193" cy="648071"/>
          </a:xfrm>
        </p:spPr>
        <p:txBody>
          <a:bodyPr/>
          <a:lstStyle/>
          <a:p>
            <a:r>
              <a:rPr lang="nl-NL" dirty="0"/>
              <a:t>Meest voorkomende afwijzingsredenen</a:t>
            </a:r>
            <a:r>
              <a:rPr lang="nl-NL" sz="1800" dirty="0"/>
              <a:t>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465881" y="2299207"/>
            <a:ext cx="8501605" cy="3024188"/>
          </a:xfrm>
        </p:spPr>
        <p:txBody>
          <a:bodyPr/>
          <a:lstStyle/>
          <a:p>
            <a:pPr marL="0" indent="0">
              <a:buNone/>
            </a:pPr>
            <a:r>
              <a:rPr lang="nl-NL" sz="1500" dirty="0"/>
              <a:t>1	</a:t>
            </a:r>
            <a:r>
              <a:rPr lang="nl-NL" sz="1350" dirty="0"/>
              <a:t>Financiering niet aangetoond</a:t>
            </a:r>
          </a:p>
          <a:p>
            <a:pPr marL="0" indent="0">
              <a:buNone/>
            </a:pPr>
            <a:r>
              <a:rPr lang="nl-NL" sz="1350" dirty="0"/>
              <a:t>	</a:t>
            </a:r>
            <a:r>
              <a:rPr lang="nl-NL" sz="1350" i="1" dirty="0"/>
              <a:t>(financiering voor project + marktintroductie moet verzekerd zijn)</a:t>
            </a:r>
          </a:p>
          <a:p>
            <a:pPr marL="0" indent="0">
              <a:buNone/>
            </a:pPr>
            <a:endParaRPr lang="nl-NL" sz="1350" i="1" dirty="0"/>
          </a:p>
          <a:p>
            <a:pPr marL="0" indent="0">
              <a:buNone/>
            </a:pPr>
            <a:r>
              <a:rPr lang="nl-NL" sz="1350" dirty="0"/>
              <a:t>2	Economische haalbaarheid niet aangetoond 	</a:t>
            </a:r>
          </a:p>
          <a:p>
            <a:pPr marL="0" indent="0">
              <a:buNone/>
            </a:pPr>
            <a:r>
              <a:rPr lang="nl-NL" sz="1350" dirty="0"/>
              <a:t>	</a:t>
            </a:r>
            <a:r>
              <a:rPr lang="nl-NL" sz="1350" i="1" dirty="0"/>
              <a:t>(marktomvang, klantwaarde en/of onderscheid niet kwantitatief bepaald)</a:t>
            </a:r>
          </a:p>
          <a:p>
            <a:pPr marL="0" indent="0">
              <a:buNone/>
            </a:pPr>
            <a:endParaRPr lang="nl-NL" sz="1350" i="1" dirty="0"/>
          </a:p>
          <a:p>
            <a:pPr marL="0" indent="0">
              <a:buNone/>
            </a:pPr>
            <a:r>
              <a:rPr lang="nl-NL" sz="1350" dirty="0"/>
              <a:t>3	Project voldoet niet aan definitie </a:t>
            </a:r>
          </a:p>
          <a:p>
            <a:pPr marL="0" indent="0">
              <a:buNone/>
            </a:pPr>
            <a:r>
              <a:rPr lang="nl-NL" sz="1350" dirty="0"/>
              <a:t>	</a:t>
            </a:r>
            <a:r>
              <a:rPr lang="nl-NL" sz="1350" i="1" dirty="0"/>
              <a:t>(geen sprake van experimentele ontwikkeling)</a:t>
            </a:r>
          </a:p>
          <a:p>
            <a:pPr marL="0" indent="0">
              <a:buNone/>
            </a:pPr>
            <a:endParaRPr lang="nl-NL" sz="1350" i="1" dirty="0"/>
          </a:p>
          <a:p>
            <a:pPr marL="0" indent="0">
              <a:buNone/>
            </a:pPr>
            <a:r>
              <a:rPr lang="nl-NL" sz="1350" dirty="0"/>
              <a:t>4	Geen vertrouwen in technisch succes</a:t>
            </a:r>
          </a:p>
          <a:p>
            <a:pPr marL="0" indent="0">
              <a:buNone/>
            </a:pPr>
            <a:r>
              <a:rPr lang="nl-NL" sz="1350" i="1" dirty="0"/>
              <a:t>	(geen systematische aanpak)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484D21D-6F67-453B-9876-1E1B2169E10B}" type="slidenum">
              <a:rPr lang="nl-NL">
                <a:solidFill>
                  <a:prstClr val="white"/>
                </a:solidFill>
                <a:latin typeface="Verdana"/>
                <a:ea typeface="+mn-ea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nl-NL" dirty="0">
              <a:solidFill>
                <a:prstClr val="white"/>
              </a:solidFill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9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864094"/>
          </a:xfrm>
        </p:spPr>
        <p:txBody>
          <a:bodyPr/>
          <a:lstStyle/>
          <a:p>
            <a:r>
              <a:rPr lang="nl-NL" sz="2400" b="1" u="sng" dirty="0"/>
              <a:t>Internationale innovatieregelingen ( Horizon Europe, Eureka, </a:t>
            </a:r>
            <a:r>
              <a:rPr lang="nl-NL" sz="2400" b="1" u="sng" dirty="0" err="1"/>
              <a:t>Eurostars</a:t>
            </a:r>
            <a:r>
              <a:rPr lang="nl-NL" sz="2400" b="1" u="sng" dirty="0"/>
              <a:t>) voor: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640000" cy="5268705"/>
          </a:xfrm>
        </p:spPr>
        <p:txBody>
          <a:bodyPr/>
          <a:lstStyle/>
          <a:p>
            <a:pPr marL="0" lvl="0" indent="0" eaLnBrk="1" hangingPunct="1">
              <a:lnSpc>
                <a:spcPts val="2400"/>
              </a:lnSpc>
              <a:spcBef>
                <a:spcPct val="0"/>
              </a:spcBef>
              <a:buNone/>
              <a:defRPr/>
            </a:pPr>
            <a:r>
              <a:rPr lang="nl-NL" sz="1800" dirty="0"/>
              <a:t>Ontwikkeling van technologie voor nieuwe producten, processen of diensten, met ambitie om </a:t>
            </a:r>
            <a:r>
              <a:rPr lang="nl-NL" sz="1800" u="sng" dirty="0"/>
              <a:t>buitenlandse markten </a:t>
            </a:r>
            <a:r>
              <a:rPr lang="nl-NL" sz="1800" dirty="0"/>
              <a:t>te betreden en met </a:t>
            </a:r>
            <a:r>
              <a:rPr lang="nl-NL" sz="1800" u="sng" dirty="0"/>
              <a:t>samenwerking met partners</a:t>
            </a:r>
            <a:r>
              <a:rPr lang="nl-NL" sz="1800" dirty="0"/>
              <a:t> in het buitenland</a:t>
            </a:r>
          </a:p>
          <a:p>
            <a:pPr marL="0" lvl="0" indent="0" eaLnBrk="1" hangingPunct="1">
              <a:lnSpc>
                <a:spcPts val="2400"/>
              </a:lnSpc>
              <a:spcBef>
                <a:spcPct val="0"/>
              </a:spcBef>
              <a:buNone/>
              <a:defRPr/>
            </a:pPr>
            <a:r>
              <a:rPr lang="nl-NL" sz="1800" b="1" dirty="0">
                <a:solidFill>
                  <a:schemeClr val="accent1"/>
                </a:solidFill>
              </a:rPr>
              <a:t>Rol RVO bij EU programma’s</a:t>
            </a:r>
          </a:p>
          <a:p>
            <a:pPr marL="171450" lvl="0" indent="-17145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National contact point, team IRIS (internationale research en innovatie samenwerking)</a:t>
            </a:r>
          </a:p>
          <a:p>
            <a:pPr marL="171450" lvl="0" indent="-17145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Per instrument/ thema (20) een collega die u wegwijs maakt met voorlichting over calls, hulp bij indienen, trainingen, hulp bij partnersearch (matchmaking evenementen)</a:t>
            </a:r>
          </a:p>
          <a:p>
            <a:pPr marL="171450" lvl="0" indent="-17145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Loketfunctie- meedenken met projectideeën, feedback op uw projectvoorstel.</a:t>
            </a:r>
          </a:p>
          <a:p>
            <a:pPr marL="171450" lvl="0" indent="-17145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Organisatie technologische innovatie missies</a:t>
            </a:r>
          </a:p>
          <a:p>
            <a:pPr marL="171450" lvl="0" indent="-17145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Contacten in Brussel/ secretariaten</a:t>
            </a:r>
          </a:p>
          <a:p>
            <a:pPr marL="171450" lvl="0" indent="-17145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Niet indienen bij RVO- geen beoordeling door RVO. Indienen bij de Europese Commissie 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8269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594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11.xml><?xml version="1.0" encoding="utf-8"?>
<a:theme xmlns:a="http://schemas.openxmlformats.org/drawingml/2006/main" name="18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12.xml><?xml version="1.0" encoding="utf-8"?>
<a:theme xmlns:a="http://schemas.openxmlformats.org/drawingml/2006/main" name="RVOnl_Corporate_Hemelblauw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13.xml><?xml version="1.0" encoding="utf-8"?>
<a:theme xmlns:a="http://schemas.openxmlformats.org/drawingml/2006/main" name="Rijkshuisstijl Violet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VO - Sjabloon 16x9 Donkerblauw" id="{5E895B49-1B26-1A4A-8084-C6353A5702BB}" vid="{3E2044CE-AC57-674E-8A50-9347DFB3C548}"/>
    </a:ext>
  </a:extLst>
</a:theme>
</file>

<file path=ppt/theme/theme14.xml><?xml version="1.0" encoding="utf-8"?>
<a:theme xmlns:a="http://schemas.openxmlformats.org/drawingml/2006/main" name="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15.xml><?xml version="1.0" encoding="utf-8"?>
<a:theme xmlns:a="http://schemas.openxmlformats.org/drawingml/2006/main" name="1_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1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3.xml><?xml version="1.0" encoding="utf-8"?>
<a:theme xmlns:a="http://schemas.openxmlformats.org/drawingml/2006/main" name="3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4.xml><?xml version="1.0" encoding="utf-8"?>
<a:theme xmlns:a="http://schemas.openxmlformats.org/drawingml/2006/main" name="6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5.xml><?xml version="1.0" encoding="utf-8"?>
<a:theme xmlns:a="http://schemas.openxmlformats.org/drawingml/2006/main" name="8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6.xml><?xml version="1.0" encoding="utf-8"?>
<a:theme xmlns:a="http://schemas.openxmlformats.org/drawingml/2006/main" name="9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7.xml><?xml version="1.0" encoding="utf-8"?>
<a:theme xmlns:a="http://schemas.openxmlformats.org/drawingml/2006/main" name="11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8.xml><?xml version="1.0" encoding="utf-8"?>
<a:theme xmlns:a="http://schemas.openxmlformats.org/drawingml/2006/main" name="13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ppt/theme/theme9.xml><?xml version="1.0" encoding="utf-8"?>
<a:theme xmlns:a="http://schemas.openxmlformats.org/drawingml/2006/main" name="14_RVO_Hemelsblau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_Hemelsblauw" id="{A08F2074-048E-446F-B85F-0C61E819F876}" vid="{81C16D9B-AC5D-4B5A-9A23-52DBF002DF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1170</Words>
  <Application>Microsoft Office PowerPoint</Application>
  <PresentationFormat>Diavoorstelling (4:3)</PresentationFormat>
  <Paragraphs>193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15</vt:i4>
      </vt:variant>
      <vt:variant>
        <vt:lpstr>Diatitels</vt:lpstr>
      </vt:variant>
      <vt:variant>
        <vt:i4>12</vt:i4>
      </vt:variant>
    </vt:vector>
  </HeadingPairs>
  <TitlesOfParts>
    <vt:vector size="33" baseType="lpstr">
      <vt:lpstr>Arial</vt:lpstr>
      <vt:lpstr>Calibri</vt:lpstr>
      <vt:lpstr>RijksoverheidSans</vt:lpstr>
      <vt:lpstr>RijksoverheidSansText</vt:lpstr>
      <vt:lpstr>Verdana</vt:lpstr>
      <vt:lpstr>Wingdings</vt:lpstr>
      <vt:lpstr>Kantoorthema</vt:lpstr>
      <vt:lpstr>RVO_Hemelsblauw</vt:lpstr>
      <vt:lpstr>3_RVO_Hemelsblauw</vt:lpstr>
      <vt:lpstr>6_RVO_Hemelsblauw</vt:lpstr>
      <vt:lpstr>8_RVO_Hemelsblauw</vt:lpstr>
      <vt:lpstr>9_RVO_Hemelsblauw</vt:lpstr>
      <vt:lpstr>11_RVO_Hemelsblauw</vt:lpstr>
      <vt:lpstr>13_RVO_Hemelsblauw</vt:lpstr>
      <vt:lpstr>14_RVO_Hemelsblauw</vt:lpstr>
      <vt:lpstr>16_RVO_Hemelsblauw</vt:lpstr>
      <vt:lpstr>18_RVO_Hemelsblauw</vt:lpstr>
      <vt:lpstr>RVOnl_Corporate_Hemelblauw</vt:lpstr>
      <vt:lpstr>Rijkshuisstijl Violet</vt:lpstr>
      <vt:lpstr>RVO</vt:lpstr>
      <vt:lpstr>1_RVO</vt:lpstr>
      <vt:lpstr>Financiële ondersteuning  door RVO</vt:lpstr>
      <vt:lpstr>PowerPoint-presentatie</vt:lpstr>
      <vt:lpstr>Financiële ondersteuning door    </vt:lpstr>
      <vt:lpstr>Fiscale regelingen</vt:lpstr>
      <vt:lpstr>Belangrijke (nationale) energie innovatie subsidie  </vt:lpstr>
      <vt:lpstr>Belangrijke (nationale) energie innovatie subsidie  </vt:lpstr>
      <vt:lpstr>Belangrijke (nationale) energie innovatie subsidie  </vt:lpstr>
      <vt:lpstr>Meest voorkomende afwijzingsredenen </vt:lpstr>
      <vt:lpstr>Internationale innovatieregelingen ( Horizon Europe, Eureka, Eurostars) voor:</vt:lpstr>
      <vt:lpstr>SDE++ </vt:lpstr>
      <vt:lpstr>SDE++, aangewezen technieken 2021    </vt:lpstr>
      <vt:lpstr>PowerPoint-presentatie</vt:lpstr>
    </vt:vector>
  </TitlesOfParts>
  <Company>Ministerie van 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 en Bankentafel</dc:title>
  <dc:creator>Houten, Luit van</dc:creator>
  <cp:lastModifiedBy>Dijk, A.L.G. van (Sjoerd)</cp:lastModifiedBy>
  <cp:revision>237</cp:revision>
  <dcterms:created xsi:type="dcterms:W3CDTF">2014-11-17T14:48:45Z</dcterms:created>
  <dcterms:modified xsi:type="dcterms:W3CDTF">2021-11-09T11:55:23Z</dcterms:modified>
</cp:coreProperties>
</file>