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37" r:id="rId2"/>
    <p:sldId id="312" r:id="rId3"/>
    <p:sldId id="313" r:id="rId4"/>
    <p:sldId id="314" r:id="rId5"/>
    <p:sldId id="338" r:id="rId6"/>
    <p:sldId id="315"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114" d="100"/>
          <a:sy n="114" d="100"/>
        </p:scale>
        <p:origin x="4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4583CE-68FA-4FC3-A315-211E5DE93563}" type="datetimeFigureOut">
              <a:rPr lang="nl-NL" smtClean="0"/>
              <a:t>19-5-2020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0EFCB0-C378-4DB4-86FF-685604D76A72}" type="slidenum">
              <a:rPr lang="nl-NL" smtClean="0"/>
              <a:t>‹nr.›</a:t>
            </a:fld>
            <a:endParaRPr lang="nl-NL"/>
          </a:p>
        </p:txBody>
      </p:sp>
    </p:spTree>
    <p:extLst>
      <p:ext uri="{BB962C8B-B14F-4D97-AF65-F5344CB8AC3E}">
        <p14:creationId xmlns:p14="http://schemas.microsoft.com/office/powerpoint/2010/main" val="3972293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1</a:t>
            </a:fld>
            <a:endParaRPr lang="nl-NL" dirty="0"/>
          </a:p>
        </p:txBody>
      </p:sp>
    </p:spTree>
    <p:extLst>
      <p:ext uri="{BB962C8B-B14F-4D97-AF65-F5344CB8AC3E}">
        <p14:creationId xmlns:p14="http://schemas.microsoft.com/office/powerpoint/2010/main" val="3473083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2</a:t>
            </a:fld>
            <a:endParaRPr lang="nl-NL" dirty="0"/>
          </a:p>
        </p:txBody>
      </p:sp>
    </p:spTree>
    <p:extLst>
      <p:ext uri="{BB962C8B-B14F-4D97-AF65-F5344CB8AC3E}">
        <p14:creationId xmlns:p14="http://schemas.microsoft.com/office/powerpoint/2010/main" val="1616733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3</a:t>
            </a:fld>
            <a:endParaRPr lang="nl-NL" dirty="0"/>
          </a:p>
        </p:txBody>
      </p:sp>
    </p:spTree>
    <p:extLst>
      <p:ext uri="{BB962C8B-B14F-4D97-AF65-F5344CB8AC3E}">
        <p14:creationId xmlns:p14="http://schemas.microsoft.com/office/powerpoint/2010/main" val="3139933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4</a:t>
            </a:fld>
            <a:endParaRPr lang="nl-NL" dirty="0"/>
          </a:p>
        </p:txBody>
      </p:sp>
    </p:spTree>
    <p:extLst>
      <p:ext uri="{BB962C8B-B14F-4D97-AF65-F5344CB8AC3E}">
        <p14:creationId xmlns:p14="http://schemas.microsoft.com/office/powerpoint/2010/main" val="445337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5</a:t>
            </a:fld>
            <a:endParaRPr lang="nl-NL" dirty="0"/>
          </a:p>
        </p:txBody>
      </p:sp>
    </p:spTree>
    <p:extLst>
      <p:ext uri="{BB962C8B-B14F-4D97-AF65-F5344CB8AC3E}">
        <p14:creationId xmlns:p14="http://schemas.microsoft.com/office/powerpoint/2010/main" val="1111747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6</a:t>
            </a:fld>
            <a:endParaRPr lang="nl-NL" dirty="0"/>
          </a:p>
        </p:txBody>
      </p:sp>
    </p:spTree>
    <p:extLst>
      <p:ext uri="{BB962C8B-B14F-4D97-AF65-F5344CB8AC3E}">
        <p14:creationId xmlns:p14="http://schemas.microsoft.com/office/powerpoint/2010/main" val="162439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D084CE-562E-456D-87C3-922B47367A5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573E282-8280-42B1-A4D8-539D81699F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8572B65-C482-4A60-B06D-68AFB820E68E}"/>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7476484C-3962-4A58-9D61-43F94D08F40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A71913D-15BD-4F70-AAEA-4B0107C9DC0A}"/>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3122668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682777-3CFC-4DC6-9D98-F9349573AF2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B1CCD0E-F389-48FC-B3A5-36DEDA3B1FEA}"/>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5119111-53A7-415D-B166-F45BAFC1C341}"/>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9E80885A-804E-457E-AE23-7C2AE85E9A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0849E8C-CB95-4790-AA2A-D1DDC9D8396E}"/>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302336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06741F54-DEE5-4A19-BEA8-B924738525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9E495461-8CC7-494E-96D8-FB4C68FD01A5}"/>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384475E-E31E-40AD-BB69-01FD44FF37D0}"/>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2B2AC068-1FD8-4908-B3F1-AACBD17A42C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23F5044-E8BA-42E2-B007-B48F68638311}"/>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536827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E9D689-2C6C-4DA7-BB6D-58438DD2567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3571B7E-B8DE-4A8F-904B-25CC1732237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1EACB69-FC80-44A5-B241-18016CBFA892}"/>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480C5057-88C5-44A9-A282-30F64AC0FE0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69BB2FA-A752-4367-B24F-2B06A39509CB}"/>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392476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96A4B1-5A7B-4694-B273-AB09BC76E251}"/>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69BCEC8-B2E3-4E3D-8B88-63E3C37A44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3648FB0-A08E-4F96-97AC-F9C3E221005C}"/>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5E6548F0-F47A-49CC-A749-2724DC42022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24E3F53-67EA-4A5F-961B-03322D021E94}"/>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1444358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F81E43-D561-4AD6-A8BD-BDDA05CB1A5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50055CB-E7E9-4E85-853D-584444E8900F}"/>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8A1BE1A1-8D34-4983-9EEA-EAC4373D4B0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0798565-B220-4F67-B611-B134F70DD67A}"/>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8F744782-C162-48D8-BFE2-54EE6DAF436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FE87087-E693-46F2-BD03-589B86054B6E}"/>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3102465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8659B5-12CD-40B0-B3E3-F3C0822BA86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EDD0C8B-FB4F-4A99-93E8-8407762582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A674078-6F80-4B17-924F-E5B25A52C73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3BB9CFD-32CD-4B67-9B85-5547619381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BC7D894-710E-4E48-915A-E394CB8BB50A}"/>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F284E6C-CE57-40F0-A7C6-18F3DC1E506F}"/>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8" name="Tijdelijke aanduiding voor voettekst 7">
            <a:extLst>
              <a:ext uri="{FF2B5EF4-FFF2-40B4-BE49-F238E27FC236}">
                <a16:creationId xmlns:a16="http://schemas.microsoft.com/office/drawing/2014/main" id="{CEB6581E-D36F-47AE-8B4F-2C655935866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7C75F4C6-7BC9-47A2-BD80-B8402771B5D8}"/>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3871579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FA7654-762C-4E36-AF64-68B9D9665DD6}"/>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B34BBDED-F299-4A5D-A5CB-EF28E55EB3A4}"/>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4" name="Tijdelijke aanduiding voor voettekst 3">
            <a:extLst>
              <a:ext uri="{FF2B5EF4-FFF2-40B4-BE49-F238E27FC236}">
                <a16:creationId xmlns:a16="http://schemas.microsoft.com/office/drawing/2014/main" id="{CB976A0B-76FC-4E0A-8F5E-7D6E6A1BF3BE}"/>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95D242A-F593-4DB2-9427-7706DB006F76}"/>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2695952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2F66828-D76D-480F-993D-0AEFE52A8DBD}"/>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3" name="Tijdelijke aanduiding voor voettekst 2">
            <a:extLst>
              <a:ext uri="{FF2B5EF4-FFF2-40B4-BE49-F238E27FC236}">
                <a16:creationId xmlns:a16="http://schemas.microsoft.com/office/drawing/2014/main" id="{98C0C9CF-7C96-4F52-9F08-062BB4CFBED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6CD5FEC-3E73-4B2B-AF73-92E56453CF9E}"/>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3443525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938FC9-99AE-4B50-99CA-B47D268CCA5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1F833E3-AE41-4C24-A6CC-FE640FE7A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1A01719-BBED-46D7-A768-1B9BAFA6CA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96459AF-EB83-4A8C-9202-A354A23BE75E}"/>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8C1D363F-B134-46EB-9019-4DB24D85106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8AAE17C-4892-47BE-9C1B-1F3DEB06EDAF}"/>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3609675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18B1E3-2A77-416D-92E0-A9941D204C3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AD23AD2-2E27-43C7-B6E1-B2A6431510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0A3DC6DF-F0F4-4B45-B1E1-6D0B764CD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33CA2F7-72EF-48AB-87B9-245D8DD9D484}"/>
              </a:ext>
            </a:extLst>
          </p:cNvPr>
          <p:cNvSpPr>
            <a:spLocks noGrp="1"/>
          </p:cNvSpPr>
          <p:nvPr>
            <p:ph type="dt" sz="half" idx="10"/>
          </p:nvPr>
        </p:nvSpPr>
        <p:spPr/>
        <p:txBody>
          <a:bodyPr/>
          <a:lstStyle/>
          <a:p>
            <a:fld id="{B6D279D7-8FC7-4145-988E-BF8141EFF87D}"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C3AEB7F8-42F3-491C-BF84-147904B701E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551C0C8-9A4E-4AC3-B044-95D6DE60E7D7}"/>
              </a:ext>
            </a:extLst>
          </p:cNvPr>
          <p:cNvSpPr>
            <a:spLocks noGrp="1"/>
          </p:cNvSpPr>
          <p:nvPr>
            <p:ph type="sldNum" sz="quarter" idx="12"/>
          </p:nvPr>
        </p:nvSpPr>
        <p:spPr/>
        <p:txBody>
          <a:bodyPr/>
          <a:lstStyle/>
          <a:p>
            <a:fld id="{1B0300F6-DDB2-494B-971A-1A0B407A9948}" type="slidenum">
              <a:rPr lang="nl-NL" smtClean="0"/>
              <a:t>‹nr.›</a:t>
            </a:fld>
            <a:endParaRPr lang="nl-NL"/>
          </a:p>
        </p:txBody>
      </p:sp>
    </p:spTree>
    <p:extLst>
      <p:ext uri="{BB962C8B-B14F-4D97-AF65-F5344CB8AC3E}">
        <p14:creationId xmlns:p14="http://schemas.microsoft.com/office/powerpoint/2010/main" val="1782698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CB8E1BB-6A34-49C1-B344-247026E758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3C79B0B-A77E-439B-90FD-D2705DFD81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A4FE936-22AF-4C48-AD0F-644C3A0084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D279D7-8FC7-4145-988E-BF8141EFF87D}"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2353D2B6-510F-428B-AA22-09CBF2F182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5EDFB95-CA0D-450C-9928-62808714CF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0300F6-DDB2-494B-971A-1A0B407A9948}" type="slidenum">
              <a:rPr lang="nl-NL" smtClean="0"/>
              <a:t>‹nr.›</a:t>
            </a:fld>
            <a:endParaRPr lang="nl-NL"/>
          </a:p>
        </p:txBody>
      </p:sp>
    </p:spTree>
    <p:extLst>
      <p:ext uri="{BB962C8B-B14F-4D97-AF65-F5344CB8AC3E}">
        <p14:creationId xmlns:p14="http://schemas.microsoft.com/office/powerpoint/2010/main" val="174745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9D6AA977-30F7-46EA-B408-1273990B2DDD}"/>
              </a:ext>
            </a:extLst>
          </p:cNvPr>
          <p:cNvPicPr>
            <a:picLocks noChangeAspect="1"/>
          </p:cNvPicPr>
          <p:nvPr/>
        </p:nvPicPr>
        <p:blipFill rotWithShape="1">
          <a:blip r:embed="rId3"/>
          <a:srcRect l="-403" r="196"/>
          <a:stretch/>
        </p:blipFill>
        <p:spPr>
          <a:xfrm>
            <a:off x="-41797" y="2993717"/>
            <a:ext cx="12275594" cy="3864283"/>
          </a:xfrm>
          <a:prstGeom prst="rect">
            <a:avLst/>
          </a:prstGeom>
          <a:ln>
            <a:noFill/>
          </a:ln>
          <a:effectLst/>
        </p:spPr>
      </p:pic>
      <p:sp>
        <p:nvSpPr>
          <p:cNvPr id="3" name="Subtitel 2">
            <a:extLst>
              <a:ext uri="{FF2B5EF4-FFF2-40B4-BE49-F238E27FC236}">
                <a16:creationId xmlns:a16="http://schemas.microsoft.com/office/drawing/2014/main" id="{3902D97B-B3A5-4723-92DA-D3BB12BDECBA}"/>
              </a:ext>
            </a:extLst>
          </p:cNvPr>
          <p:cNvSpPr>
            <a:spLocks noGrp="1"/>
          </p:cNvSpPr>
          <p:nvPr>
            <p:ph idx="1"/>
          </p:nvPr>
        </p:nvSpPr>
        <p:spPr>
          <a:xfrm>
            <a:off x="523875" y="0"/>
            <a:ext cx="8736666" cy="3064183"/>
          </a:xfrm>
        </p:spPr>
        <p:txBody>
          <a:bodyPr rtlCol="0">
            <a:normAutofit fontScale="92500" lnSpcReduction="10000"/>
          </a:bodyPr>
          <a:lstStyle/>
          <a:p>
            <a:pPr algn="ctr" rtl="0"/>
            <a:endParaRPr lang="nl-NL" sz="4500" b="1" dirty="0">
              <a:solidFill>
                <a:schemeClr val="tx1"/>
              </a:solidFill>
              <a:latin typeface="Times New Roman" panose="02020603050405020304" pitchFamily="18" charset="0"/>
              <a:cs typeface="Times New Roman" panose="02020603050405020304" pitchFamily="18" charset="0"/>
            </a:endParaRPr>
          </a:p>
          <a:p>
            <a:pPr marL="0" indent="0" rtl="0">
              <a:buNone/>
            </a:pPr>
            <a:r>
              <a:rPr lang="nl-NL" sz="4500" dirty="0">
                <a:solidFill>
                  <a:schemeClr val="tx1"/>
                </a:solidFill>
                <a:latin typeface="Times New Roman" panose="02020603050405020304" pitchFamily="18" charset="0"/>
                <a:cs typeface="Times New Roman" panose="02020603050405020304" pitchFamily="18" charset="0"/>
              </a:rPr>
              <a:t>Tool 8: Value Case</a:t>
            </a:r>
          </a:p>
          <a:p>
            <a:pPr marL="685800" indent="-685800">
              <a:buFont typeface="Wingdings" panose="05000000000000000000" pitchFamily="2" charset="2"/>
              <a:buChar char="§"/>
            </a:pPr>
            <a:endParaRPr lang="nl-NL" sz="2100" dirty="0">
              <a:solidFill>
                <a:schemeClr val="tx1"/>
              </a:solidFill>
            </a:endParaRPr>
          </a:p>
          <a:p>
            <a:pPr marL="685800" indent="-685800">
              <a:buFont typeface="Wingdings" panose="05000000000000000000" pitchFamily="2" charset="2"/>
              <a:buChar char="§"/>
            </a:pPr>
            <a:r>
              <a:rPr lang="nl-NL" sz="2100" dirty="0">
                <a:solidFill>
                  <a:schemeClr val="tx1"/>
                </a:solidFill>
              </a:rPr>
              <a:t>Benodigdheden</a:t>
            </a:r>
          </a:p>
          <a:p>
            <a:pPr marL="685800" indent="-685800">
              <a:buFont typeface="Wingdings" panose="05000000000000000000" pitchFamily="2" charset="2"/>
              <a:buChar char="§"/>
            </a:pPr>
            <a:r>
              <a:rPr lang="nl-NL" sz="2100" dirty="0">
                <a:solidFill>
                  <a:schemeClr val="tx1"/>
                </a:solidFill>
              </a:rPr>
              <a:t>Doel</a:t>
            </a:r>
          </a:p>
          <a:p>
            <a:pPr marL="685800" indent="-685800">
              <a:buFont typeface="Wingdings" panose="05000000000000000000" pitchFamily="2" charset="2"/>
              <a:buChar char="§"/>
            </a:pPr>
            <a:r>
              <a:rPr lang="nl-NL" sz="2100" dirty="0">
                <a:solidFill>
                  <a:schemeClr val="tx1"/>
                </a:solidFill>
              </a:rPr>
              <a:t>Werkwijze</a:t>
            </a:r>
          </a:p>
          <a:p>
            <a:pPr marL="685800" indent="-685800">
              <a:buFont typeface="Wingdings" panose="05000000000000000000" pitchFamily="2" charset="2"/>
              <a:buChar char="§"/>
            </a:pPr>
            <a:r>
              <a:rPr lang="nl-NL" sz="2100" dirty="0">
                <a:solidFill>
                  <a:schemeClr val="tx1"/>
                </a:solidFill>
              </a:rPr>
              <a:t>Output</a:t>
            </a:r>
          </a:p>
          <a:p>
            <a:pPr algn="ctr" rtl="0"/>
            <a:endParaRPr lang="nl-NL" sz="4500" b="1" dirty="0">
              <a:solidFill>
                <a:schemeClr val="tx1"/>
              </a:solidFill>
              <a:latin typeface="Times New Roman" panose="02020603050405020304" pitchFamily="18" charset="0"/>
              <a:cs typeface="Times New Roman" panose="02020603050405020304" pitchFamily="18" charset="0"/>
            </a:endParaRPr>
          </a:p>
          <a:p>
            <a:pPr algn="ctr" rtl="0"/>
            <a:endParaRPr lang="nl-NL" sz="4500" b="1" dirty="0">
              <a:solidFill>
                <a:schemeClr val="tx1"/>
              </a:solidFill>
              <a:latin typeface="Times New Roman" panose="02020603050405020304" pitchFamily="18" charset="0"/>
              <a:cs typeface="Times New Roman" panose="02020603050405020304" pitchFamily="18" charset="0"/>
            </a:endParaRPr>
          </a:p>
        </p:txBody>
      </p:sp>
      <p:pic>
        <p:nvPicPr>
          <p:cNvPr id="5" name="Afbeelding 4">
            <a:extLst>
              <a:ext uri="{FF2B5EF4-FFF2-40B4-BE49-F238E27FC236}">
                <a16:creationId xmlns:a16="http://schemas.microsoft.com/office/drawing/2014/main" id="{8315E426-E0F3-4463-BC44-E424BB9D264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890748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chor="ctr">
            <a:normAutofit/>
          </a:bodyPr>
          <a:lstStyle/>
          <a:p>
            <a:r>
              <a:rPr lang="nl-NL" dirty="0">
                <a:latin typeface="Times New Roman" panose="02020603050405020304" pitchFamily="18" charset="0"/>
                <a:cs typeface="Times New Roman" panose="02020603050405020304" pitchFamily="18" charset="0"/>
              </a:rPr>
              <a:t>Value Case</a:t>
            </a:r>
            <a:br>
              <a:rPr lang="nl-NL" dirty="0">
                <a:latin typeface="Times New Roman" panose="02020603050405020304" pitchFamily="18" charset="0"/>
                <a:cs typeface="Times New Roman" panose="02020603050405020304" pitchFamily="18" charset="0"/>
              </a:rPr>
            </a:br>
            <a:r>
              <a:rPr lang="nl-NL" dirty="0">
                <a:latin typeface="Times New Roman" panose="02020603050405020304" pitchFamily="18" charset="0"/>
                <a:cs typeface="Times New Roman" panose="02020603050405020304" pitchFamily="18" charset="0"/>
              </a:rPr>
              <a:t>	</a:t>
            </a:r>
            <a:r>
              <a:rPr lang="nl-NL" sz="3000" i="1" dirty="0">
                <a:solidFill>
                  <a:schemeClr val="tx1"/>
                </a:solidFill>
                <a:latin typeface="Times New Roman" panose="02020603050405020304" pitchFamily="18" charset="0"/>
                <a:cs typeface="Times New Roman" panose="02020603050405020304" pitchFamily="18" charset="0"/>
              </a:rPr>
              <a:t>Meten is weten</a:t>
            </a:r>
            <a:endParaRPr lang="nl-NL" i="1" dirty="0">
              <a:latin typeface="Times New Roman" panose="02020603050405020304" pitchFamily="18" charset="0"/>
              <a:cs typeface="Times New Roman" panose="02020603050405020304" pitchFamily="18" charset="0"/>
            </a:endParaRPr>
          </a:p>
        </p:txBody>
      </p:sp>
      <p:pic>
        <p:nvPicPr>
          <p:cNvPr id="6" name="Tijdelijke aanduiding voor inhoud 5" descr="Afbeelding met object, klok&#10;&#10;Automatisch gegenereerde beschrijving">
            <a:extLst>
              <a:ext uri="{FF2B5EF4-FFF2-40B4-BE49-F238E27FC236}">
                <a16:creationId xmlns:a16="http://schemas.microsoft.com/office/drawing/2014/main" id="{5344755D-28C1-4348-82D0-34C812C8DEF6}"/>
              </a:ext>
            </a:extLst>
          </p:cNvPr>
          <p:cNvPicPr>
            <a:picLocks noGrp="1" noChangeAspect="1"/>
          </p:cNvPicPr>
          <p:nvPr>
            <p:ph sz="half" idx="2"/>
          </p:nvPr>
        </p:nvPicPr>
        <p:blipFill>
          <a:blip r:embed="rId3"/>
          <a:stretch>
            <a:fillRect/>
          </a:stretch>
        </p:blipFill>
        <p:spPr>
          <a:xfrm>
            <a:off x="1290265" y="2703566"/>
            <a:ext cx="1657349" cy="1657349"/>
          </a:xfrm>
          <a:noFill/>
        </p:spPr>
      </p:pic>
      <p:pic>
        <p:nvPicPr>
          <p:cNvPr id="8" name="Afbeelding 7">
            <a:extLst>
              <a:ext uri="{FF2B5EF4-FFF2-40B4-BE49-F238E27FC236}">
                <a16:creationId xmlns:a16="http://schemas.microsoft.com/office/drawing/2014/main" id="{AC78088F-9488-4999-BE04-0C2F5470BA45}"/>
              </a:ext>
            </a:extLst>
          </p:cNvPr>
          <p:cNvPicPr>
            <a:picLocks noChangeAspect="1"/>
          </p:cNvPicPr>
          <p:nvPr/>
        </p:nvPicPr>
        <p:blipFill rotWithShape="1">
          <a:blip r:embed="rId4"/>
          <a:srcRect t="11563" b="11140"/>
          <a:stretch/>
        </p:blipFill>
        <p:spPr>
          <a:xfrm>
            <a:off x="4579887" y="2386922"/>
            <a:ext cx="2445924" cy="1890627"/>
          </a:xfrm>
          <a:prstGeom prst="rect">
            <a:avLst/>
          </a:prstGeom>
          <a:noFill/>
        </p:spPr>
      </p:pic>
      <p:pic>
        <p:nvPicPr>
          <p:cNvPr id="11" name="Afbeelding 10" descr="Afbeelding met tafelgerei, object, bord, tekening&#10;&#10;Automatisch gegenereerde beschrijving">
            <a:extLst>
              <a:ext uri="{FF2B5EF4-FFF2-40B4-BE49-F238E27FC236}">
                <a16:creationId xmlns:a16="http://schemas.microsoft.com/office/drawing/2014/main" id="{5AAD5620-A33C-4BF2-BA0D-D84274196272}"/>
              </a:ext>
            </a:extLst>
          </p:cNvPr>
          <p:cNvPicPr>
            <a:picLocks noChangeAspect="1"/>
          </p:cNvPicPr>
          <p:nvPr/>
        </p:nvPicPr>
        <p:blipFill>
          <a:blip r:embed="rId5"/>
          <a:stretch>
            <a:fillRect/>
          </a:stretch>
        </p:blipFill>
        <p:spPr>
          <a:xfrm>
            <a:off x="8787938" y="2467864"/>
            <a:ext cx="1657350" cy="1657350"/>
          </a:xfrm>
          <a:prstGeom prst="rect">
            <a:avLst/>
          </a:prstGeom>
        </p:spPr>
      </p:pic>
      <p:sp>
        <p:nvSpPr>
          <p:cNvPr id="12" name="Tekstvak 11">
            <a:extLst>
              <a:ext uri="{FF2B5EF4-FFF2-40B4-BE49-F238E27FC236}">
                <a16:creationId xmlns:a16="http://schemas.microsoft.com/office/drawing/2014/main" id="{606E90AA-CAA6-4DD1-9198-B5491D22013D}"/>
              </a:ext>
            </a:extLst>
          </p:cNvPr>
          <p:cNvSpPr txBox="1"/>
          <p:nvPr/>
        </p:nvSpPr>
        <p:spPr>
          <a:xfrm>
            <a:off x="1598605" y="4406517"/>
            <a:ext cx="1063112" cy="492443"/>
          </a:xfrm>
          <a:prstGeom prst="rect">
            <a:avLst/>
          </a:prstGeom>
          <a:noFill/>
        </p:spPr>
        <p:txBody>
          <a:bodyPr wrap="none" rtlCol="0">
            <a:spAutoFit/>
          </a:bodyPr>
          <a:lstStyle/>
          <a:p>
            <a:r>
              <a:rPr lang="nl-NL" sz="2600" dirty="0"/>
              <a:t>16 uur</a:t>
            </a:r>
          </a:p>
        </p:txBody>
      </p:sp>
      <p:sp>
        <p:nvSpPr>
          <p:cNvPr id="16" name="Tekstvak 15">
            <a:extLst>
              <a:ext uri="{FF2B5EF4-FFF2-40B4-BE49-F238E27FC236}">
                <a16:creationId xmlns:a16="http://schemas.microsoft.com/office/drawing/2014/main" id="{5A262D6D-6041-4EC7-A677-20B9BE54B20F}"/>
              </a:ext>
            </a:extLst>
          </p:cNvPr>
          <p:cNvSpPr txBox="1"/>
          <p:nvPr/>
        </p:nvSpPr>
        <p:spPr>
          <a:xfrm>
            <a:off x="4923121" y="4397607"/>
            <a:ext cx="1838067" cy="492443"/>
          </a:xfrm>
          <a:prstGeom prst="rect">
            <a:avLst/>
          </a:prstGeom>
          <a:noFill/>
        </p:spPr>
        <p:txBody>
          <a:bodyPr wrap="none" rtlCol="0">
            <a:spAutoFit/>
          </a:bodyPr>
          <a:lstStyle/>
          <a:p>
            <a:r>
              <a:rPr lang="nl-NL" sz="2600" dirty="0"/>
              <a:t>Projectteam</a:t>
            </a:r>
          </a:p>
        </p:txBody>
      </p:sp>
      <p:sp>
        <p:nvSpPr>
          <p:cNvPr id="17" name="Tekstvak 16">
            <a:extLst>
              <a:ext uri="{FF2B5EF4-FFF2-40B4-BE49-F238E27FC236}">
                <a16:creationId xmlns:a16="http://schemas.microsoft.com/office/drawing/2014/main" id="{88B74D83-9711-44DD-90B7-1F78E044FF16}"/>
              </a:ext>
            </a:extLst>
          </p:cNvPr>
          <p:cNvSpPr txBox="1"/>
          <p:nvPr/>
        </p:nvSpPr>
        <p:spPr>
          <a:xfrm>
            <a:off x="7749280" y="4397607"/>
            <a:ext cx="3734677" cy="492443"/>
          </a:xfrm>
          <a:prstGeom prst="rect">
            <a:avLst/>
          </a:prstGeom>
          <a:noFill/>
        </p:spPr>
        <p:txBody>
          <a:bodyPr wrap="none" rtlCol="0">
            <a:spAutoFit/>
          </a:bodyPr>
          <a:lstStyle/>
          <a:p>
            <a:pPr algn="ctr"/>
            <a:r>
              <a:rPr lang="nl-NL" sz="2600" dirty="0"/>
              <a:t>Excel bestand ‘Value Case’</a:t>
            </a:r>
          </a:p>
        </p:txBody>
      </p:sp>
      <p:sp>
        <p:nvSpPr>
          <p:cNvPr id="18" name="Tekstvak 17">
            <a:extLst>
              <a:ext uri="{FF2B5EF4-FFF2-40B4-BE49-F238E27FC236}">
                <a16:creationId xmlns:a16="http://schemas.microsoft.com/office/drawing/2014/main" id="{F4016636-896B-4388-A851-E9126DF53AFE}"/>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8: Value Case</a:t>
            </a:r>
          </a:p>
        </p:txBody>
      </p:sp>
      <p:pic>
        <p:nvPicPr>
          <p:cNvPr id="13" name="Afbeelding 12">
            <a:extLst>
              <a:ext uri="{FF2B5EF4-FFF2-40B4-BE49-F238E27FC236}">
                <a16:creationId xmlns:a16="http://schemas.microsoft.com/office/drawing/2014/main" id="{D24A6E4F-3D97-40A4-8304-6331E5E38B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220215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Doel</a:t>
            </a:r>
          </a:p>
        </p:txBody>
      </p:sp>
      <p:sp>
        <p:nvSpPr>
          <p:cNvPr id="5" name="Tekstvak 4">
            <a:extLst>
              <a:ext uri="{FF2B5EF4-FFF2-40B4-BE49-F238E27FC236}">
                <a16:creationId xmlns:a16="http://schemas.microsoft.com/office/drawing/2014/main" id="{A4CF2989-2972-4AD3-995F-1B2F71783FF9}"/>
              </a:ext>
            </a:extLst>
          </p:cNvPr>
          <p:cNvSpPr txBox="1"/>
          <p:nvPr/>
        </p:nvSpPr>
        <p:spPr>
          <a:xfrm>
            <a:off x="657224" y="1502688"/>
            <a:ext cx="9503789" cy="5078313"/>
          </a:xfrm>
          <a:prstGeom prst="rect">
            <a:avLst/>
          </a:prstGeom>
          <a:noFill/>
        </p:spPr>
        <p:txBody>
          <a:bodyPr wrap="square" rtlCol="0">
            <a:spAutoFit/>
          </a:bodyPr>
          <a:lstStyle/>
          <a:p>
            <a:r>
              <a:rPr lang="nl-NL" dirty="0"/>
              <a:t>De Value Case geeft de eindgebruiker inzicht in de kosten én opbrengsten voor de organisatie, wanneer de huisvesting getransformeerd wordt naar een Kantoor vol Energie. De Value Case maakt inzichtelijk wat een duurzaam en gebruiksvriendelijk kantoor voor een bedrijf of organisatie betekent. Hier gaat het niet om de traditionele vastgoed-rekensom, maar om de waardering van de toegevoegde waarde van een gezond en energieneutraal kantoor. Dit betreft de onderstaande aspecten:</a:t>
            </a:r>
          </a:p>
          <a:p>
            <a:pPr marL="285750" indent="-285750">
              <a:lnSpc>
                <a:spcPct val="150000"/>
              </a:lnSpc>
              <a:buFont typeface="Wingdings" panose="05000000000000000000" pitchFamily="2" charset="2"/>
              <a:buChar char="§"/>
            </a:pPr>
            <a:r>
              <a:rPr lang="nl-NL" dirty="0"/>
              <a:t>Verhogen van de arbeidsproductiviteit;</a:t>
            </a:r>
          </a:p>
          <a:p>
            <a:pPr marL="285750" indent="-285750">
              <a:lnSpc>
                <a:spcPct val="150000"/>
              </a:lnSpc>
              <a:buFont typeface="Wingdings" panose="05000000000000000000" pitchFamily="2" charset="2"/>
              <a:buChar char="§"/>
            </a:pPr>
            <a:r>
              <a:rPr lang="nl-NL" dirty="0"/>
              <a:t>Beheersen van risico’s;</a:t>
            </a:r>
          </a:p>
          <a:p>
            <a:pPr marL="285750" indent="-285750">
              <a:lnSpc>
                <a:spcPct val="150000"/>
              </a:lnSpc>
              <a:buFont typeface="Wingdings" panose="05000000000000000000" pitchFamily="2" charset="2"/>
              <a:buChar char="§"/>
            </a:pPr>
            <a:r>
              <a:rPr lang="nl-NL" dirty="0"/>
              <a:t>Imagoverbetering;</a:t>
            </a:r>
          </a:p>
          <a:p>
            <a:pPr marL="285750" indent="-285750">
              <a:lnSpc>
                <a:spcPct val="150000"/>
              </a:lnSpc>
              <a:buFont typeface="Wingdings" panose="05000000000000000000" pitchFamily="2" charset="2"/>
              <a:buChar char="§"/>
            </a:pPr>
            <a:r>
              <a:rPr lang="nl-NL" dirty="0"/>
              <a:t>Bieden van flexibiliteit;</a:t>
            </a:r>
          </a:p>
          <a:p>
            <a:pPr marL="285750" indent="-285750">
              <a:lnSpc>
                <a:spcPct val="150000"/>
              </a:lnSpc>
              <a:buFont typeface="Wingdings" panose="05000000000000000000" pitchFamily="2" charset="2"/>
              <a:buChar char="§"/>
            </a:pPr>
            <a:r>
              <a:rPr lang="nl-NL" dirty="0"/>
              <a:t>Cultuur verandering;</a:t>
            </a:r>
          </a:p>
          <a:p>
            <a:pPr marL="285750" indent="-285750">
              <a:lnSpc>
                <a:spcPct val="150000"/>
              </a:lnSpc>
              <a:buFont typeface="Wingdings" panose="05000000000000000000" pitchFamily="2" charset="2"/>
              <a:buChar char="§"/>
            </a:pPr>
            <a:r>
              <a:rPr lang="nl-NL" dirty="0"/>
              <a:t>Waarde creatie.</a:t>
            </a:r>
          </a:p>
          <a:p>
            <a:endParaRPr lang="nl-NL" dirty="0"/>
          </a:p>
          <a:p>
            <a:endParaRPr lang="nl-NL" dirty="0"/>
          </a:p>
          <a:p>
            <a:endParaRPr lang="nl-NL" dirty="0"/>
          </a:p>
        </p:txBody>
      </p:sp>
      <p:sp>
        <p:nvSpPr>
          <p:cNvPr id="7" name="Tekstvak 6">
            <a:extLst>
              <a:ext uri="{FF2B5EF4-FFF2-40B4-BE49-F238E27FC236}">
                <a16:creationId xmlns:a16="http://schemas.microsoft.com/office/drawing/2014/main" id="{E8205595-8E6F-40C4-A4BD-261C746042EA}"/>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8: Value Case</a:t>
            </a:r>
          </a:p>
        </p:txBody>
      </p:sp>
      <p:pic>
        <p:nvPicPr>
          <p:cNvPr id="8" name="Afbeelding 7">
            <a:extLst>
              <a:ext uri="{FF2B5EF4-FFF2-40B4-BE49-F238E27FC236}">
                <a16:creationId xmlns:a16="http://schemas.microsoft.com/office/drawing/2014/main" id="{00903CFD-2188-4EC7-A817-EDF54E1FAC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928638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Werkwijze</a:t>
            </a:r>
          </a:p>
        </p:txBody>
      </p:sp>
      <p:sp>
        <p:nvSpPr>
          <p:cNvPr id="11" name="Tekstvak 10">
            <a:extLst>
              <a:ext uri="{FF2B5EF4-FFF2-40B4-BE49-F238E27FC236}">
                <a16:creationId xmlns:a16="http://schemas.microsoft.com/office/drawing/2014/main" id="{4EA5FB4D-0A90-456C-9FE5-02306CF6E712}"/>
              </a:ext>
            </a:extLst>
          </p:cNvPr>
          <p:cNvSpPr txBox="1"/>
          <p:nvPr/>
        </p:nvSpPr>
        <p:spPr>
          <a:xfrm>
            <a:off x="657224" y="1844679"/>
            <a:ext cx="9503789" cy="4247317"/>
          </a:xfrm>
          <a:prstGeom prst="rect">
            <a:avLst/>
          </a:prstGeom>
          <a:noFill/>
        </p:spPr>
        <p:txBody>
          <a:bodyPr wrap="square" rtlCol="0">
            <a:spAutoFit/>
          </a:bodyPr>
          <a:lstStyle/>
          <a:p>
            <a:r>
              <a:rPr lang="nl-NL" b="1" dirty="0"/>
              <a:t>Stap 1: </a:t>
            </a:r>
            <a:r>
              <a:rPr lang="nl-NL" dirty="0"/>
              <a:t>Invullen vragenlijsten Value Case</a:t>
            </a:r>
          </a:p>
          <a:p>
            <a:endParaRPr lang="nl-NL" dirty="0"/>
          </a:p>
          <a:p>
            <a:pPr marL="285750" indent="-285750">
              <a:buFont typeface="Wingdings" panose="05000000000000000000" pitchFamily="2" charset="2"/>
              <a:buChar char="§"/>
            </a:pPr>
            <a:r>
              <a:rPr lang="nl-NL" dirty="0"/>
              <a:t>Vragenlijst A: Kerncijfers organisatie</a:t>
            </a:r>
          </a:p>
          <a:p>
            <a:pPr marL="285750" indent="-285750">
              <a:buFont typeface="Wingdings" panose="05000000000000000000" pitchFamily="2" charset="2"/>
              <a:buChar char="§"/>
            </a:pPr>
            <a:r>
              <a:rPr lang="nl-NL" dirty="0"/>
              <a:t>Vragenlijst B: Gegevens gebouw</a:t>
            </a:r>
          </a:p>
          <a:p>
            <a:pPr marL="285750" indent="-285750">
              <a:buFont typeface="Wingdings" panose="05000000000000000000" pitchFamily="2" charset="2"/>
              <a:buChar char="§"/>
            </a:pPr>
            <a:r>
              <a:rPr lang="nl-NL" dirty="0"/>
              <a:t>Vragenlijst C: Exploitatie (energie- en onderhoudskosten)</a:t>
            </a:r>
          </a:p>
          <a:p>
            <a:pPr marL="285750" indent="-285750">
              <a:buFont typeface="Wingdings" panose="05000000000000000000" pitchFamily="2" charset="2"/>
              <a:buChar char="§"/>
            </a:pPr>
            <a:r>
              <a:rPr lang="nl-NL" dirty="0"/>
              <a:t>Vragenlijst D: Kernwaarden / Baten</a:t>
            </a:r>
          </a:p>
          <a:p>
            <a:pPr marL="285750" indent="-285750">
              <a:buFont typeface="Wingdings" panose="05000000000000000000" pitchFamily="2" charset="2"/>
              <a:buChar char="§"/>
            </a:pPr>
            <a:r>
              <a:rPr lang="nl-NL" dirty="0"/>
              <a:t>Vragenlijst E: Aanpassingen aan gebouw en installaties</a:t>
            </a:r>
          </a:p>
          <a:p>
            <a:pPr marL="285750" indent="-285750">
              <a:buFont typeface="Wingdings" panose="05000000000000000000" pitchFamily="2" charset="2"/>
              <a:buChar char="§"/>
            </a:pPr>
            <a:endParaRPr lang="nl-NL" dirty="0"/>
          </a:p>
          <a:p>
            <a:r>
              <a:rPr lang="nl-NL" b="1" dirty="0"/>
              <a:t>Stap 2: </a:t>
            </a:r>
            <a:r>
              <a:rPr lang="nl-NL" dirty="0"/>
              <a:t>Invullen Output Value Case</a:t>
            </a:r>
          </a:p>
          <a:p>
            <a:endParaRPr lang="nl-NL" b="1" dirty="0"/>
          </a:p>
          <a:p>
            <a:pPr marL="285750" indent="-285750">
              <a:buFont typeface="Wingdings" panose="05000000000000000000" pitchFamily="2" charset="2"/>
              <a:buChar char="§"/>
            </a:pPr>
            <a:r>
              <a:rPr lang="nl-NL" dirty="0"/>
              <a:t>Wetenschap versus </a:t>
            </a:r>
            <a:r>
              <a:rPr lang="nl-NL" dirty="0" err="1"/>
              <a:t>Willenschap</a:t>
            </a:r>
            <a:endParaRPr lang="nl-NL" dirty="0"/>
          </a:p>
          <a:p>
            <a:pPr marL="285750" indent="-285750">
              <a:buFont typeface="Wingdings" panose="05000000000000000000" pitchFamily="2" charset="2"/>
              <a:buChar char="§"/>
            </a:pPr>
            <a:r>
              <a:rPr lang="nl-NL" dirty="0"/>
              <a:t>Kiezen van maatregelen</a:t>
            </a:r>
          </a:p>
          <a:p>
            <a:pPr marL="285750" indent="-285750">
              <a:buFont typeface="Wingdings" panose="05000000000000000000" pitchFamily="2" charset="2"/>
              <a:buChar char="§"/>
            </a:pPr>
            <a:r>
              <a:rPr lang="nl-NL" dirty="0"/>
              <a:t>Businesscase per betrokken partij</a:t>
            </a:r>
          </a:p>
          <a:p>
            <a:pPr marL="285750" indent="-285750">
              <a:buFont typeface="Wingdings" panose="05000000000000000000" pitchFamily="2" charset="2"/>
              <a:buChar char="§"/>
            </a:pPr>
            <a:endParaRPr lang="nl-NL" dirty="0"/>
          </a:p>
          <a:p>
            <a:r>
              <a:rPr lang="nl-NL" b="1" dirty="0"/>
              <a:t>Stap 3: </a:t>
            </a:r>
            <a:r>
              <a:rPr lang="nl-NL" dirty="0"/>
              <a:t>Analyseren van de resultaten en eventueel aanpassen van stap 1 of 2.</a:t>
            </a:r>
            <a:endParaRPr lang="nl-NL" b="1" dirty="0"/>
          </a:p>
        </p:txBody>
      </p:sp>
      <p:sp>
        <p:nvSpPr>
          <p:cNvPr id="10" name="Tekstvak 9">
            <a:extLst>
              <a:ext uri="{FF2B5EF4-FFF2-40B4-BE49-F238E27FC236}">
                <a16:creationId xmlns:a16="http://schemas.microsoft.com/office/drawing/2014/main" id="{273AE4DC-7EE7-467C-868B-08BA4AE13541}"/>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8: Value Case</a:t>
            </a:r>
          </a:p>
        </p:txBody>
      </p:sp>
      <p:pic>
        <p:nvPicPr>
          <p:cNvPr id="7" name="Afbeelding 6">
            <a:extLst>
              <a:ext uri="{FF2B5EF4-FFF2-40B4-BE49-F238E27FC236}">
                <a16:creationId xmlns:a16="http://schemas.microsoft.com/office/drawing/2014/main" id="{7CA77B68-86EB-4EC1-BF53-D8843E1234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3387782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Voorbeeld</a:t>
            </a:r>
          </a:p>
        </p:txBody>
      </p:sp>
      <p:sp>
        <p:nvSpPr>
          <p:cNvPr id="7" name="Tekstvak 6">
            <a:extLst>
              <a:ext uri="{FF2B5EF4-FFF2-40B4-BE49-F238E27FC236}">
                <a16:creationId xmlns:a16="http://schemas.microsoft.com/office/drawing/2014/main" id="{B7A5365B-DADD-4DC7-BFBC-97879B1189D6}"/>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8: Value Case</a:t>
            </a:r>
          </a:p>
        </p:txBody>
      </p:sp>
      <p:pic>
        <p:nvPicPr>
          <p:cNvPr id="8" name="Afbeelding 7">
            <a:extLst>
              <a:ext uri="{FF2B5EF4-FFF2-40B4-BE49-F238E27FC236}">
                <a16:creationId xmlns:a16="http://schemas.microsoft.com/office/drawing/2014/main" id="{5971DAA5-3CA3-4643-B820-6498CCDBB1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pic>
        <p:nvPicPr>
          <p:cNvPr id="4" name="Afbeelding 3">
            <a:extLst>
              <a:ext uri="{FF2B5EF4-FFF2-40B4-BE49-F238E27FC236}">
                <a16:creationId xmlns:a16="http://schemas.microsoft.com/office/drawing/2014/main" id="{CD6F7505-B51E-4B25-9473-B386922570BE}"/>
              </a:ext>
            </a:extLst>
          </p:cNvPr>
          <p:cNvPicPr>
            <a:picLocks noChangeAspect="1"/>
          </p:cNvPicPr>
          <p:nvPr/>
        </p:nvPicPr>
        <p:blipFill rotWithShape="1">
          <a:blip r:embed="rId4"/>
          <a:srcRect t="9664"/>
          <a:stretch/>
        </p:blipFill>
        <p:spPr>
          <a:xfrm>
            <a:off x="1746516" y="1407464"/>
            <a:ext cx="8698968" cy="4714966"/>
          </a:xfrm>
          <a:prstGeom prst="rect">
            <a:avLst/>
          </a:prstGeom>
        </p:spPr>
      </p:pic>
    </p:spTree>
    <p:extLst>
      <p:ext uri="{BB962C8B-B14F-4D97-AF65-F5344CB8AC3E}">
        <p14:creationId xmlns:p14="http://schemas.microsoft.com/office/powerpoint/2010/main" val="572370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Output</a:t>
            </a:r>
          </a:p>
        </p:txBody>
      </p:sp>
      <p:pic>
        <p:nvPicPr>
          <p:cNvPr id="3" name="Afbeelding 2">
            <a:extLst>
              <a:ext uri="{FF2B5EF4-FFF2-40B4-BE49-F238E27FC236}">
                <a16:creationId xmlns:a16="http://schemas.microsoft.com/office/drawing/2014/main" id="{BD5DE55F-D34D-4C67-9A3F-18ADB6AE1C21}"/>
              </a:ext>
            </a:extLst>
          </p:cNvPr>
          <p:cNvPicPr>
            <a:picLocks noChangeAspect="1"/>
          </p:cNvPicPr>
          <p:nvPr/>
        </p:nvPicPr>
        <p:blipFill>
          <a:blip r:embed="rId3"/>
          <a:stretch>
            <a:fillRect/>
          </a:stretch>
        </p:blipFill>
        <p:spPr>
          <a:xfrm>
            <a:off x="2200419" y="1878995"/>
            <a:ext cx="7686383" cy="3590350"/>
          </a:xfrm>
          <a:prstGeom prst="rect">
            <a:avLst/>
          </a:prstGeom>
        </p:spPr>
      </p:pic>
      <p:sp>
        <p:nvSpPr>
          <p:cNvPr id="7" name="Tekstvak 6">
            <a:extLst>
              <a:ext uri="{FF2B5EF4-FFF2-40B4-BE49-F238E27FC236}">
                <a16:creationId xmlns:a16="http://schemas.microsoft.com/office/drawing/2014/main" id="{B7A5365B-DADD-4DC7-BFBC-97879B1189D6}"/>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8: Value Case</a:t>
            </a:r>
          </a:p>
        </p:txBody>
      </p:sp>
      <p:pic>
        <p:nvPicPr>
          <p:cNvPr id="8" name="Afbeelding 7">
            <a:extLst>
              <a:ext uri="{FF2B5EF4-FFF2-40B4-BE49-F238E27FC236}">
                <a16:creationId xmlns:a16="http://schemas.microsoft.com/office/drawing/2014/main" id="{5971DAA5-3CA3-4643-B820-6498CCDBB18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333899623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234</Words>
  <Application>Microsoft Office PowerPoint</Application>
  <PresentationFormat>Breedbeeld</PresentationFormat>
  <Paragraphs>49</Paragraphs>
  <Slides>6</Slides>
  <Notes>6</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6</vt:i4>
      </vt:variant>
    </vt:vector>
  </HeadingPairs>
  <TitlesOfParts>
    <vt:vector size="12" baseType="lpstr">
      <vt:lpstr>Arial</vt:lpstr>
      <vt:lpstr>Calibri</vt:lpstr>
      <vt:lpstr>Calibri Light</vt:lpstr>
      <vt:lpstr>Times New Roman</vt:lpstr>
      <vt:lpstr>Wingdings</vt:lpstr>
      <vt:lpstr>Kantoorthema</vt:lpstr>
      <vt:lpstr>PowerPoint-presentatie</vt:lpstr>
      <vt:lpstr>Value Case  Meten is weten</vt:lpstr>
      <vt:lpstr>Doel</vt:lpstr>
      <vt:lpstr>Werkwijze</vt:lpstr>
      <vt:lpstr>Voorbeeld</vt:lpstr>
      <vt:lpstr>Output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Hanne Spekreijse | Alba Concepts</dc:creator>
  <cp:lastModifiedBy>Hanne Spekreijse | Alba Concepts</cp:lastModifiedBy>
  <cp:revision>5</cp:revision>
  <dcterms:created xsi:type="dcterms:W3CDTF">2020-04-15T11:22:04Z</dcterms:created>
  <dcterms:modified xsi:type="dcterms:W3CDTF">2020-05-19T07:12:28Z</dcterms:modified>
</cp:coreProperties>
</file>