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36" r:id="rId2"/>
    <p:sldId id="304" r:id="rId3"/>
    <p:sldId id="305" r:id="rId4"/>
    <p:sldId id="306" r:id="rId5"/>
    <p:sldId id="308" r:id="rId6"/>
    <p:sldId id="307"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114" d="100"/>
          <a:sy n="114" d="100"/>
        </p:scale>
        <p:origin x="4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33A6F1-BE20-480B-BBD2-B3628B48C50B}" type="datetimeFigureOut">
              <a:rPr lang="nl-NL" smtClean="0"/>
              <a:t>19-5-2020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BB6B64-11EB-487E-843A-F3AFEA2501DB}" type="slidenum">
              <a:rPr lang="nl-NL" smtClean="0"/>
              <a:t>‹nr.›</a:t>
            </a:fld>
            <a:endParaRPr lang="nl-NL"/>
          </a:p>
        </p:txBody>
      </p:sp>
    </p:spTree>
    <p:extLst>
      <p:ext uri="{BB962C8B-B14F-4D97-AF65-F5344CB8AC3E}">
        <p14:creationId xmlns:p14="http://schemas.microsoft.com/office/powerpoint/2010/main" val="660131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1</a:t>
            </a:fld>
            <a:endParaRPr lang="nl-NL" dirty="0"/>
          </a:p>
        </p:txBody>
      </p:sp>
    </p:spTree>
    <p:extLst>
      <p:ext uri="{BB962C8B-B14F-4D97-AF65-F5344CB8AC3E}">
        <p14:creationId xmlns:p14="http://schemas.microsoft.com/office/powerpoint/2010/main" val="4038112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2</a:t>
            </a:fld>
            <a:endParaRPr lang="nl-NL" dirty="0"/>
          </a:p>
        </p:txBody>
      </p:sp>
    </p:spTree>
    <p:extLst>
      <p:ext uri="{BB962C8B-B14F-4D97-AF65-F5344CB8AC3E}">
        <p14:creationId xmlns:p14="http://schemas.microsoft.com/office/powerpoint/2010/main" val="290389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3</a:t>
            </a:fld>
            <a:endParaRPr lang="nl-NL" dirty="0"/>
          </a:p>
        </p:txBody>
      </p:sp>
    </p:spTree>
    <p:extLst>
      <p:ext uri="{BB962C8B-B14F-4D97-AF65-F5344CB8AC3E}">
        <p14:creationId xmlns:p14="http://schemas.microsoft.com/office/powerpoint/2010/main" val="1443554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4</a:t>
            </a:fld>
            <a:endParaRPr lang="nl-NL" dirty="0"/>
          </a:p>
        </p:txBody>
      </p:sp>
    </p:spTree>
    <p:extLst>
      <p:ext uri="{BB962C8B-B14F-4D97-AF65-F5344CB8AC3E}">
        <p14:creationId xmlns:p14="http://schemas.microsoft.com/office/powerpoint/2010/main" val="2909306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5</a:t>
            </a:fld>
            <a:endParaRPr lang="nl-NL" dirty="0"/>
          </a:p>
        </p:txBody>
      </p:sp>
    </p:spTree>
    <p:extLst>
      <p:ext uri="{BB962C8B-B14F-4D97-AF65-F5344CB8AC3E}">
        <p14:creationId xmlns:p14="http://schemas.microsoft.com/office/powerpoint/2010/main" val="1129742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6</a:t>
            </a:fld>
            <a:endParaRPr lang="nl-NL" dirty="0"/>
          </a:p>
        </p:txBody>
      </p:sp>
    </p:spTree>
    <p:extLst>
      <p:ext uri="{BB962C8B-B14F-4D97-AF65-F5344CB8AC3E}">
        <p14:creationId xmlns:p14="http://schemas.microsoft.com/office/powerpoint/2010/main" val="3906682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8909CE-AEA2-4F25-BF4A-82053CF5E524}"/>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102F9BB-B2BA-4013-85EE-7B917D5FFE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52B8D15E-CED4-498B-BEC5-C5CEA2D15A8C}"/>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FB2F5D76-7B89-4B11-B890-9AAB523C2B2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DD73AE1-54A9-43E0-A082-AF3B0E1E47B5}"/>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3584857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98E8B5-42CD-4FEA-83A3-2258657075F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811E4DFB-673E-4F6B-9E2F-DBE552323B68}"/>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B6C2BB0-AC41-4774-8F7C-B1467D901404}"/>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FB894A37-FADA-460E-AC38-E13C64B918E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ABF7B42-2058-420E-A62C-E3836651AB1C}"/>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4093913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BFCD5F1-6EB9-4440-876F-DAA966AE23FA}"/>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6748DEB1-6FB1-40FB-B29B-F0CAC35B5CAB}"/>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E10AF5A-552A-496B-A61B-315F2E1AF805}"/>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CB40DC12-7D70-4757-83B5-68FB4749310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D4E778C-50E5-4F62-B27D-B4F27479A8CE}"/>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1144430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F2447E-9B0F-459D-9E7E-ED506CBB8DB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75A93B4-2544-4772-8278-EC76DD7288B8}"/>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6B910B7-1D22-4E5E-BCC4-5C28D4E77652}"/>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3061785F-7E1C-4469-8AA7-2CD1E59E41D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EA27AA8-EA0B-4E15-B5EC-0724FA636B55}"/>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397951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CA96FA-08CC-41E4-9A68-06BEBA6CADB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42096FF-48D4-47FD-9846-AFAA5B74E2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AE33F22-2E57-4083-B2C7-82CADAA0975D}"/>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D9816DE5-18B4-4F16-9992-7BD52A86FD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069854E-0B1D-4E75-83F6-2B2890900342}"/>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4201902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D812FC-008A-4D5E-B487-C1B58D5B4E5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2B717CC-F18F-486F-8FD2-0AFCB13FEB07}"/>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DB81EFD0-30C0-49E9-8144-FFD5937E1EE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3AD70D0C-E91A-4D36-9E51-48DBE3996015}"/>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555E812E-A16F-40C0-A0A3-37F29B1EB03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96F4A30-75CC-4ECB-86FE-E66C259E4EF3}"/>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2380392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53F66C-0957-45EB-ACB0-892234EC5AC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8EA3AA3D-8F2C-4803-B9D7-7B5BE08DC8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AFA4F7C-8952-4F03-89EE-EB585E71277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701982B8-9E95-4732-919E-9911DAAC9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48399380-E013-44A2-952F-C127A399EEB2}"/>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A3E9A83-71FE-4484-AB26-C2908AA47899}"/>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8" name="Tijdelijke aanduiding voor voettekst 7">
            <a:extLst>
              <a:ext uri="{FF2B5EF4-FFF2-40B4-BE49-F238E27FC236}">
                <a16:creationId xmlns:a16="http://schemas.microsoft.com/office/drawing/2014/main" id="{04ED0CEB-1301-4E2B-AAD7-EFB58EE6BD6A}"/>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B2BDD5C0-F812-4A67-B29C-728DF8426190}"/>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1573887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99FABF-2D51-4FC3-BD3A-1606EA8AC7AD}"/>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66FF866-0E32-400A-954C-0BDA1AE6C2FA}"/>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4" name="Tijdelijke aanduiding voor voettekst 3">
            <a:extLst>
              <a:ext uri="{FF2B5EF4-FFF2-40B4-BE49-F238E27FC236}">
                <a16:creationId xmlns:a16="http://schemas.microsoft.com/office/drawing/2014/main" id="{AB4E973C-AF4E-4420-B612-2BFE9DD5785F}"/>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A43E6674-27BF-4C58-ACAA-9DC1557C4EC1}"/>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3124888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8007C48-7EF5-4331-AA34-AC1832ADE6DF}"/>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3" name="Tijdelijke aanduiding voor voettekst 2">
            <a:extLst>
              <a:ext uri="{FF2B5EF4-FFF2-40B4-BE49-F238E27FC236}">
                <a16:creationId xmlns:a16="http://schemas.microsoft.com/office/drawing/2014/main" id="{45653C77-AEE4-4B8C-A9A4-DD38EFE22B3C}"/>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22C9690-6A3F-4E9F-9D9C-3469723242FC}"/>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1378436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44A5F1-EC74-49BA-A1CF-C91BD906E99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C621B76B-F4BE-4800-9DFC-024968472B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D40FBDA3-6013-45BA-B74B-CF1ECED702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DCE8D7B-B7F8-45E1-B261-A0E1DDCF2155}"/>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C56DFDE2-4F92-421C-BEB6-BEFB9227090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A212063-4EE7-47F9-9E5E-48B2B3D62510}"/>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2706804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0A8EF3-E48C-4E13-8F8A-97ED46FA4B4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BEA5FA21-CDB0-484C-9B41-508EC13E9D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32073F44-C7DF-46CA-85EC-7072CCB176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D1449F3-3EC8-4EEC-A0B8-8D96B67A54C2}"/>
              </a:ext>
            </a:extLst>
          </p:cNvPr>
          <p:cNvSpPr>
            <a:spLocks noGrp="1"/>
          </p:cNvSpPr>
          <p:nvPr>
            <p:ph type="dt" sz="half" idx="10"/>
          </p:nvPr>
        </p:nvSpPr>
        <p:spPr/>
        <p:txBody>
          <a:bodyPr/>
          <a:lstStyle/>
          <a:p>
            <a:fld id="{45F86BDD-D357-42F4-BDA9-95A288F76DF9}"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68945E75-640F-46EB-BDFC-47D78F67BB3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A8C4CC2-BFF5-4561-8CC8-8221C1C675B1}"/>
              </a:ext>
            </a:extLst>
          </p:cNvPr>
          <p:cNvSpPr>
            <a:spLocks noGrp="1"/>
          </p:cNvSpPr>
          <p:nvPr>
            <p:ph type="sldNum" sz="quarter" idx="12"/>
          </p:nvPr>
        </p:nvSpPr>
        <p:spPr/>
        <p:txBody>
          <a:bodyPr/>
          <a:lstStyle/>
          <a:p>
            <a:fld id="{91C64CFA-E657-4D0F-BEB0-8B77FE07EFB8}" type="slidenum">
              <a:rPr lang="nl-NL" smtClean="0"/>
              <a:t>‹nr.›</a:t>
            </a:fld>
            <a:endParaRPr lang="nl-NL"/>
          </a:p>
        </p:txBody>
      </p:sp>
    </p:spTree>
    <p:extLst>
      <p:ext uri="{BB962C8B-B14F-4D97-AF65-F5344CB8AC3E}">
        <p14:creationId xmlns:p14="http://schemas.microsoft.com/office/powerpoint/2010/main" val="30825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5627E80F-54BA-4EEF-9079-46DBD59861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61B43682-AE6D-464B-957C-44C474434B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A593F7B-8F78-46D4-8F6C-FFEEC7BBE1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F86BDD-D357-42F4-BDA9-95A288F76DF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C45C9631-6DE4-4542-BAA1-6766C24731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8474D3B-39D5-40D2-9B67-C78C47D49C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C64CFA-E657-4D0F-BEB0-8B77FE07EFB8}" type="slidenum">
              <a:rPr lang="nl-NL" smtClean="0"/>
              <a:t>‹nr.›</a:t>
            </a:fld>
            <a:endParaRPr lang="nl-NL"/>
          </a:p>
        </p:txBody>
      </p:sp>
    </p:spTree>
    <p:extLst>
      <p:ext uri="{BB962C8B-B14F-4D97-AF65-F5344CB8AC3E}">
        <p14:creationId xmlns:p14="http://schemas.microsoft.com/office/powerpoint/2010/main" val="3896963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9D6AA977-30F7-46EA-B408-1273990B2DDD}"/>
              </a:ext>
            </a:extLst>
          </p:cNvPr>
          <p:cNvPicPr>
            <a:picLocks noChangeAspect="1"/>
          </p:cNvPicPr>
          <p:nvPr/>
        </p:nvPicPr>
        <p:blipFill rotWithShape="1">
          <a:blip r:embed="rId3"/>
          <a:srcRect l="-403" r="196"/>
          <a:stretch/>
        </p:blipFill>
        <p:spPr>
          <a:xfrm>
            <a:off x="-41797" y="2993717"/>
            <a:ext cx="12275594" cy="3864283"/>
          </a:xfrm>
          <a:prstGeom prst="rect">
            <a:avLst/>
          </a:prstGeom>
          <a:ln>
            <a:noFill/>
          </a:ln>
          <a:effectLst/>
        </p:spPr>
      </p:pic>
      <p:sp>
        <p:nvSpPr>
          <p:cNvPr id="3" name="Subtitel 2">
            <a:extLst>
              <a:ext uri="{FF2B5EF4-FFF2-40B4-BE49-F238E27FC236}">
                <a16:creationId xmlns:a16="http://schemas.microsoft.com/office/drawing/2014/main" id="{3902D97B-B3A5-4723-92DA-D3BB12BDECBA}"/>
              </a:ext>
            </a:extLst>
          </p:cNvPr>
          <p:cNvSpPr>
            <a:spLocks noGrp="1"/>
          </p:cNvSpPr>
          <p:nvPr>
            <p:ph idx="1"/>
          </p:nvPr>
        </p:nvSpPr>
        <p:spPr>
          <a:xfrm>
            <a:off x="523875" y="0"/>
            <a:ext cx="8736666" cy="3064183"/>
          </a:xfrm>
        </p:spPr>
        <p:txBody>
          <a:bodyPr rtlCol="0">
            <a:normAutofit fontScale="92500" lnSpcReduction="10000"/>
          </a:bodyPr>
          <a:lstStyle/>
          <a:p>
            <a:pPr algn="ctr" rtl="0"/>
            <a:endParaRPr lang="nl-NL" sz="4500" b="1" dirty="0">
              <a:solidFill>
                <a:schemeClr val="tx1"/>
              </a:solidFill>
              <a:latin typeface="Times New Roman" panose="02020603050405020304" pitchFamily="18" charset="0"/>
              <a:cs typeface="Times New Roman" panose="02020603050405020304" pitchFamily="18" charset="0"/>
            </a:endParaRPr>
          </a:p>
          <a:p>
            <a:pPr marL="0" indent="0" rtl="0">
              <a:buNone/>
            </a:pPr>
            <a:r>
              <a:rPr lang="nl-NL" sz="4500" dirty="0">
                <a:solidFill>
                  <a:schemeClr val="tx1"/>
                </a:solidFill>
                <a:latin typeface="Times New Roman" panose="02020603050405020304" pitchFamily="18" charset="0"/>
                <a:cs typeface="Times New Roman" panose="02020603050405020304" pitchFamily="18" charset="0"/>
              </a:rPr>
              <a:t>Tool 7: Cirkel van Belang</a:t>
            </a:r>
          </a:p>
          <a:p>
            <a:pPr marL="685800" indent="-685800">
              <a:buFont typeface="Wingdings" panose="05000000000000000000" pitchFamily="2" charset="2"/>
              <a:buChar char="§"/>
            </a:pPr>
            <a:endParaRPr lang="nl-NL" sz="2100" dirty="0">
              <a:solidFill>
                <a:schemeClr val="tx1"/>
              </a:solidFill>
            </a:endParaRPr>
          </a:p>
          <a:p>
            <a:pPr marL="685800" indent="-685800">
              <a:buFont typeface="Wingdings" panose="05000000000000000000" pitchFamily="2" charset="2"/>
              <a:buChar char="§"/>
            </a:pPr>
            <a:r>
              <a:rPr lang="nl-NL" sz="2100" dirty="0">
                <a:solidFill>
                  <a:schemeClr val="tx1"/>
                </a:solidFill>
              </a:rPr>
              <a:t>Benodigdheden</a:t>
            </a:r>
          </a:p>
          <a:p>
            <a:pPr marL="685800" indent="-685800">
              <a:buFont typeface="Wingdings" panose="05000000000000000000" pitchFamily="2" charset="2"/>
              <a:buChar char="§"/>
            </a:pPr>
            <a:r>
              <a:rPr lang="nl-NL" sz="2100" dirty="0">
                <a:solidFill>
                  <a:schemeClr val="tx1"/>
                </a:solidFill>
              </a:rPr>
              <a:t>Doel</a:t>
            </a:r>
          </a:p>
          <a:p>
            <a:pPr marL="685800" indent="-685800">
              <a:buFont typeface="Wingdings" panose="05000000000000000000" pitchFamily="2" charset="2"/>
              <a:buChar char="§"/>
            </a:pPr>
            <a:r>
              <a:rPr lang="nl-NL" sz="2100" dirty="0">
                <a:solidFill>
                  <a:schemeClr val="tx1"/>
                </a:solidFill>
              </a:rPr>
              <a:t>Werkwijze</a:t>
            </a:r>
          </a:p>
          <a:p>
            <a:pPr marL="685800" indent="-685800">
              <a:buFont typeface="Wingdings" panose="05000000000000000000" pitchFamily="2" charset="2"/>
              <a:buChar char="§"/>
            </a:pPr>
            <a:r>
              <a:rPr lang="nl-NL" sz="2100" dirty="0">
                <a:solidFill>
                  <a:schemeClr val="tx1"/>
                </a:solidFill>
              </a:rPr>
              <a:t>Output</a:t>
            </a:r>
          </a:p>
          <a:p>
            <a:pPr algn="ctr" rtl="0"/>
            <a:endParaRPr lang="nl-NL" sz="4500" b="1" dirty="0">
              <a:solidFill>
                <a:schemeClr val="tx1"/>
              </a:solidFill>
              <a:latin typeface="Times New Roman" panose="02020603050405020304" pitchFamily="18" charset="0"/>
              <a:cs typeface="Times New Roman" panose="02020603050405020304" pitchFamily="18" charset="0"/>
            </a:endParaRPr>
          </a:p>
          <a:p>
            <a:pPr algn="ctr" rtl="0"/>
            <a:endParaRPr lang="nl-NL" sz="4500" b="1" dirty="0">
              <a:solidFill>
                <a:schemeClr val="tx1"/>
              </a:solidFill>
              <a:latin typeface="Times New Roman" panose="02020603050405020304" pitchFamily="18" charset="0"/>
              <a:cs typeface="Times New Roman" panose="02020603050405020304" pitchFamily="18" charset="0"/>
            </a:endParaRPr>
          </a:p>
        </p:txBody>
      </p:sp>
      <p:pic>
        <p:nvPicPr>
          <p:cNvPr id="5" name="Afbeelding 4">
            <a:extLst>
              <a:ext uri="{FF2B5EF4-FFF2-40B4-BE49-F238E27FC236}">
                <a16:creationId xmlns:a16="http://schemas.microsoft.com/office/drawing/2014/main" id="{A5B613D8-F780-485B-BE33-9CB306F85D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98575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chor="ctr">
            <a:normAutofit/>
          </a:bodyPr>
          <a:lstStyle/>
          <a:p>
            <a:r>
              <a:rPr lang="nl-NL" dirty="0">
                <a:latin typeface="Times New Roman" panose="02020603050405020304" pitchFamily="18" charset="0"/>
                <a:cs typeface="Times New Roman" panose="02020603050405020304" pitchFamily="18" charset="0"/>
              </a:rPr>
              <a:t>Cirkel van belang</a:t>
            </a:r>
            <a:br>
              <a:rPr lang="nl-NL" dirty="0"/>
            </a:br>
            <a:r>
              <a:rPr lang="nl-NL" dirty="0"/>
              <a:t>	</a:t>
            </a:r>
            <a:r>
              <a:rPr lang="nl-NL" sz="3000" i="1" dirty="0">
                <a:solidFill>
                  <a:schemeClr val="tx1"/>
                </a:solidFill>
                <a:latin typeface="Times New Roman" panose="02020603050405020304" pitchFamily="18" charset="0"/>
                <a:cs typeface="Times New Roman" panose="02020603050405020304" pitchFamily="18" charset="0"/>
              </a:rPr>
              <a:t>Inzicht in elkaars belangen</a:t>
            </a:r>
            <a:endParaRPr lang="nl-NL" i="1" dirty="0">
              <a:latin typeface="Times New Roman" panose="02020603050405020304" pitchFamily="18" charset="0"/>
              <a:cs typeface="Times New Roman" panose="02020603050405020304" pitchFamily="18" charset="0"/>
            </a:endParaRPr>
          </a:p>
        </p:txBody>
      </p:sp>
      <p:pic>
        <p:nvPicPr>
          <p:cNvPr id="6" name="Tijdelijke aanduiding voor inhoud 5" descr="Afbeelding met object, klok&#10;&#10;Automatisch gegenereerde beschrijving">
            <a:extLst>
              <a:ext uri="{FF2B5EF4-FFF2-40B4-BE49-F238E27FC236}">
                <a16:creationId xmlns:a16="http://schemas.microsoft.com/office/drawing/2014/main" id="{5344755D-28C1-4348-82D0-34C812C8DEF6}"/>
              </a:ext>
            </a:extLst>
          </p:cNvPr>
          <p:cNvPicPr>
            <a:picLocks noGrp="1" noChangeAspect="1"/>
          </p:cNvPicPr>
          <p:nvPr>
            <p:ph sz="half" idx="2"/>
          </p:nvPr>
        </p:nvPicPr>
        <p:blipFill>
          <a:blip r:embed="rId3"/>
          <a:stretch>
            <a:fillRect/>
          </a:stretch>
        </p:blipFill>
        <p:spPr>
          <a:xfrm>
            <a:off x="1066302" y="2590343"/>
            <a:ext cx="1657349" cy="1657349"/>
          </a:xfrm>
          <a:noFill/>
        </p:spPr>
      </p:pic>
      <p:pic>
        <p:nvPicPr>
          <p:cNvPr id="8" name="Afbeelding 7">
            <a:extLst>
              <a:ext uri="{FF2B5EF4-FFF2-40B4-BE49-F238E27FC236}">
                <a16:creationId xmlns:a16="http://schemas.microsoft.com/office/drawing/2014/main" id="{AC78088F-9488-4999-BE04-0C2F5470BA45}"/>
              </a:ext>
            </a:extLst>
          </p:cNvPr>
          <p:cNvPicPr>
            <a:picLocks noChangeAspect="1"/>
          </p:cNvPicPr>
          <p:nvPr/>
        </p:nvPicPr>
        <p:blipFill rotWithShape="1">
          <a:blip r:embed="rId4"/>
          <a:srcRect t="11563" b="11140"/>
          <a:stretch/>
        </p:blipFill>
        <p:spPr>
          <a:xfrm>
            <a:off x="4502604" y="2318629"/>
            <a:ext cx="2445924" cy="1890627"/>
          </a:xfrm>
          <a:prstGeom prst="rect">
            <a:avLst/>
          </a:prstGeom>
          <a:noFill/>
        </p:spPr>
      </p:pic>
      <p:pic>
        <p:nvPicPr>
          <p:cNvPr id="11" name="Afbeelding 10" descr="Afbeelding met tafelgerei, object, bord, tekening&#10;&#10;Automatisch gegenereerde beschrijving">
            <a:extLst>
              <a:ext uri="{FF2B5EF4-FFF2-40B4-BE49-F238E27FC236}">
                <a16:creationId xmlns:a16="http://schemas.microsoft.com/office/drawing/2014/main" id="{5AAD5620-A33C-4BF2-BA0D-D84274196272}"/>
              </a:ext>
            </a:extLst>
          </p:cNvPr>
          <p:cNvPicPr>
            <a:picLocks noChangeAspect="1"/>
          </p:cNvPicPr>
          <p:nvPr/>
        </p:nvPicPr>
        <p:blipFill>
          <a:blip r:embed="rId5"/>
          <a:stretch>
            <a:fillRect/>
          </a:stretch>
        </p:blipFill>
        <p:spPr>
          <a:xfrm>
            <a:off x="8710655" y="2436951"/>
            <a:ext cx="1657350" cy="1657350"/>
          </a:xfrm>
          <a:prstGeom prst="rect">
            <a:avLst/>
          </a:prstGeom>
        </p:spPr>
      </p:pic>
      <p:sp>
        <p:nvSpPr>
          <p:cNvPr id="12" name="Tekstvak 11">
            <a:extLst>
              <a:ext uri="{FF2B5EF4-FFF2-40B4-BE49-F238E27FC236}">
                <a16:creationId xmlns:a16="http://schemas.microsoft.com/office/drawing/2014/main" id="{606E90AA-CAA6-4DD1-9198-B5491D22013D}"/>
              </a:ext>
            </a:extLst>
          </p:cNvPr>
          <p:cNvSpPr txBox="1"/>
          <p:nvPr/>
        </p:nvSpPr>
        <p:spPr>
          <a:xfrm>
            <a:off x="1447579" y="4375604"/>
            <a:ext cx="894797" cy="492443"/>
          </a:xfrm>
          <a:prstGeom prst="rect">
            <a:avLst/>
          </a:prstGeom>
          <a:noFill/>
        </p:spPr>
        <p:txBody>
          <a:bodyPr wrap="none" rtlCol="0">
            <a:spAutoFit/>
          </a:bodyPr>
          <a:lstStyle/>
          <a:p>
            <a:r>
              <a:rPr lang="nl-NL" sz="2600" dirty="0"/>
              <a:t>2 uur</a:t>
            </a:r>
          </a:p>
        </p:txBody>
      </p:sp>
      <p:sp>
        <p:nvSpPr>
          <p:cNvPr id="16" name="Tekstvak 15">
            <a:extLst>
              <a:ext uri="{FF2B5EF4-FFF2-40B4-BE49-F238E27FC236}">
                <a16:creationId xmlns:a16="http://schemas.microsoft.com/office/drawing/2014/main" id="{5A262D6D-6041-4EC7-A677-20B9BE54B20F}"/>
              </a:ext>
            </a:extLst>
          </p:cNvPr>
          <p:cNvSpPr txBox="1"/>
          <p:nvPr/>
        </p:nvSpPr>
        <p:spPr>
          <a:xfrm>
            <a:off x="4845838" y="4366694"/>
            <a:ext cx="1810047" cy="492443"/>
          </a:xfrm>
          <a:prstGeom prst="rect">
            <a:avLst/>
          </a:prstGeom>
          <a:noFill/>
        </p:spPr>
        <p:txBody>
          <a:bodyPr wrap="none" rtlCol="0">
            <a:spAutoFit/>
          </a:bodyPr>
          <a:lstStyle/>
          <a:p>
            <a:r>
              <a:rPr lang="nl-NL" sz="2600" dirty="0"/>
              <a:t>Aanwezigen</a:t>
            </a:r>
          </a:p>
        </p:txBody>
      </p:sp>
      <p:sp>
        <p:nvSpPr>
          <p:cNvPr id="17" name="Tekstvak 16">
            <a:extLst>
              <a:ext uri="{FF2B5EF4-FFF2-40B4-BE49-F238E27FC236}">
                <a16:creationId xmlns:a16="http://schemas.microsoft.com/office/drawing/2014/main" id="{88B74D83-9711-44DD-90B7-1F78E044FF16}"/>
              </a:ext>
            </a:extLst>
          </p:cNvPr>
          <p:cNvSpPr txBox="1"/>
          <p:nvPr/>
        </p:nvSpPr>
        <p:spPr>
          <a:xfrm>
            <a:off x="7953836" y="4358834"/>
            <a:ext cx="3170997" cy="492443"/>
          </a:xfrm>
          <a:prstGeom prst="rect">
            <a:avLst/>
          </a:prstGeom>
          <a:noFill/>
        </p:spPr>
        <p:txBody>
          <a:bodyPr wrap="none" rtlCol="0">
            <a:spAutoFit/>
          </a:bodyPr>
          <a:lstStyle/>
          <a:p>
            <a:pPr algn="ctr"/>
            <a:r>
              <a:rPr lang="nl-NL" sz="2600" dirty="0"/>
              <a:t>Whiteboard / Flipover</a:t>
            </a:r>
          </a:p>
        </p:txBody>
      </p:sp>
      <p:sp>
        <p:nvSpPr>
          <p:cNvPr id="15" name="Tekstvak 14">
            <a:extLst>
              <a:ext uri="{FF2B5EF4-FFF2-40B4-BE49-F238E27FC236}">
                <a16:creationId xmlns:a16="http://schemas.microsoft.com/office/drawing/2014/main" id="{FB4AFF91-B5AD-4E64-B167-C431E027FBEE}"/>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7: Cirkel van belang</a:t>
            </a:r>
          </a:p>
        </p:txBody>
      </p:sp>
      <p:pic>
        <p:nvPicPr>
          <p:cNvPr id="13" name="Afbeelding 12">
            <a:extLst>
              <a:ext uri="{FF2B5EF4-FFF2-40B4-BE49-F238E27FC236}">
                <a16:creationId xmlns:a16="http://schemas.microsoft.com/office/drawing/2014/main" id="{9A09F275-2912-4BDE-BE49-81FFEE7DB1F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486276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Doel</a:t>
            </a:r>
          </a:p>
        </p:txBody>
      </p:sp>
      <p:sp>
        <p:nvSpPr>
          <p:cNvPr id="5" name="Tekstvak 4">
            <a:extLst>
              <a:ext uri="{FF2B5EF4-FFF2-40B4-BE49-F238E27FC236}">
                <a16:creationId xmlns:a16="http://schemas.microsoft.com/office/drawing/2014/main" id="{A4CF2989-2972-4AD3-995F-1B2F71783FF9}"/>
              </a:ext>
            </a:extLst>
          </p:cNvPr>
          <p:cNvSpPr txBox="1"/>
          <p:nvPr/>
        </p:nvSpPr>
        <p:spPr>
          <a:xfrm>
            <a:off x="762001" y="1760639"/>
            <a:ext cx="9503789" cy="2585323"/>
          </a:xfrm>
          <a:prstGeom prst="rect">
            <a:avLst/>
          </a:prstGeom>
          <a:noFill/>
        </p:spPr>
        <p:txBody>
          <a:bodyPr wrap="square" rtlCol="0">
            <a:spAutoFit/>
          </a:bodyPr>
          <a:lstStyle/>
          <a:p>
            <a:r>
              <a:rPr lang="nl-NL" dirty="0"/>
              <a:t>Het doel van deze tool is inzicht te krijgen in de rollen en verantwoordelijkheden binnen de organisatie. Ofwel, is iedereen op de juiste manier aangeschakeld binnen de voorliggende verduurzamingsopgave? Op deze manier zal het succes van het proces worden geborgd. Hierin wordt onderscheid gemaakt in verschillende schillen. Het </a:t>
            </a:r>
            <a:r>
              <a:rPr lang="nl-NL" i="1" dirty="0"/>
              <a:t>kernteam</a:t>
            </a:r>
            <a:r>
              <a:rPr lang="nl-NL" dirty="0"/>
              <a:t> (de basis) is de bewaker van de bedoeling, het </a:t>
            </a:r>
            <a:r>
              <a:rPr lang="nl-NL" i="1" dirty="0"/>
              <a:t>projectteam</a:t>
            </a:r>
            <a:r>
              <a:rPr lang="nl-NL" dirty="0"/>
              <a:t> zijn de uitvoerders van het project en het </a:t>
            </a:r>
            <a:r>
              <a:rPr lang="nl-NL" i="1" dirty="0"/>
              <a:t>supportteam</a:t>
            </a:r>
            <a:r>
              <a:rPr lang="nl-NL" dirty="0"/>
              <a:t> zal de belemmeringen wegnemen. </a:t>
            </a:r>
          </a:p>
          <a:p>
            <a:endParaRPr lang="nl-NL" dirty="0"/>
          </a:p>
          <a:p>
            <a:endParaRPr lang="nl-NL" dirty="0"/>
          </a:p>
          <a:p>
            <a:endParaRPr lang="nl-NL" dirty="0"/>
          </a:p>
        </p:txBody>
      </p:sp>
      <p:sp>
        <p:nvSpPr>
          <p:cNvPr id="6" name="Tekstvak 5">
            <a:extLst>
              <a:ext uri="{FF2B5EF4-FFF2-40B4-BE49-F238E27FC236}">
                <a16:creationId xmlns:a16="http://schemas.microsoft.com/office/drawing/2014/main" id="{8B22AA3D-0417-471C-870B-0A24F3916D20}"/>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7: Cirkel van belang</a:t>
            </a:r>
          </a:p>
        </p:txBody>
      </p:sp>
      <p:pic>
        <p:nvPicPr>
          <p:cNvPr id="8" name="Afbeelding 7">
            <a:extLst>
              <a:ext uri="{FF2B5EF4-FFF2-40B4-BE49-F238E27FC236}">
                <a16:creationId xmlns:a16="http://schemas.microsoft.com/office/drawing/2014/main" id="{A890A5AB-C840-4C31-8104-0007E33B4B6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2785116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Werkwijze</a:t>
            </a:r>
          </a:p>
        </p:txBody>
      </p:sp>
      <p:sp>
        <p:nvSpPr>
          <p:cNvPr id="11" name="Tekstvak 10">
            <a:extLst>
              <a:ext uri="{FF2B5EF4-FFF2-40B4-BE49-F238E27FC236}">
                <a16:creationId xmlns:a16="http://schemas.microsoft.com/office/drawing/2014/main" id="{4EA5FB4D-0A90-456C-9FE5-02306CF6E712}"/>
              </a:ext>
            </a:extLst>
          </p:cNvPr>
          <p:cNvSpPr txBox="1"/>
          <p:nvPr/>
        </p:nvSpPr>
        <p:spPr>
          <a:xfrm>
            <a:off x="762002" y="1747517"/>
            <a:ext cx="8936802" cy="1200329"/>
          </a:xfrm>
          <a:prstGeom prst="rect">
            <a:avLst/>
          </a:prstGeom>
          <a:noFill/>
        </p:spPr>
        <p:txBody>
          <a:bodyPr wrap="square" rtlCol="0">
            <a:spAutoFit/>
          </a:bodyPr>
          <a:lstStyle/>
          <a:p>
            <a:r>
              <a:rPr lang="nl-NL" dirty="0"/>
              <a:t>De Cirkel van belang bestaat uit drie lagen: systeemwereld, leefwereld en de bedoeling. Per laag worden de verantwoordelijkheden bepaald. Dit wordt gedaan door concrete taken en voorbeelden te benoemen. </a:t>
            </a:r>
          </a:p>
          <a:p>
            <a:endParaRPr lang="nl-NL" dirty="0"/>
          </a:p>
        </p:txBody>
      </p:sp>
      <p:sp>
        <p:nvSpPr>
          <p:cNvPr id="9" name="Tekstvak 8">
            <a:extLst>
              <a:ext uri="{FF2B5EF4-FFF2-40B4-BE49-F238E27FC236}">
                <a16:creationId xmlns:a16="http://schemas.microsoft.com/office/drawing/2014/main" id="{FEA22766-FAA9-49FA-8CAD-7B87132660A0}"/>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7: Cirkel van belang</a:t>
            </a:r>
          </a:p>
        </p:txBody>
      </p:sp>
      <p:pic>
        <p:nvPicPr>
          <p:cNvPr id="10" name="Afbeelding 9" descr="Basismodel-binnennaarbuiten">
            <a:extLst>
              <a:ext uri="{FF2B5EF4-FFF2-40B4-BE49-F238E27FC236}">
                <a16:creationId xmlns:a16="http://schemas.microsoft.com/office/drawing/2014/main" id="{1B4480BE-D834-4363-8D80-7D1EA6D57A9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29111" y="2666162"/>
            <a:ext cx="3429000" cy="3257550"/>
          </a:xfrm>
          <a:prstGeom prst="rect">
            <a:avLst/>
          </a:prstGeom>
          <a:noFill/>
          <a:ln>
            <a:noFill/>
          </a:ln>
        </p:spPr>
      </p:pic>
      <p:pic>
        <p:nvPicPr>
          <p:cNvPr id="8" name="Afbeelding 7">
            <a:extLst>
              <a:ext uri="{FF2B5EF4-FFF2-40B4-BE49-F238E27FC236}">
                <a16:creationId xmlns:a16="http://schemas.microsoft.com/office/drawing/2014/main" id="{598D9A2E-1CC0-4187-A260-6802B48EF48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334453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Werkwijze</a:t>
            </a:r>
          </a:p>
        </p:txBody>
      </p:sp>
      <p:sp>
        <p:nvSpPr>
          <p:cNvPr id="3" name="Tijdelijke aanduiding voor inhoud 2">
            <a:extLst>
              <a:ext uri="{FF2B5EF4-FFF2-40B4-BE49-F238E27FC236}">
                <a16:creationId xmlns:a16="http://schemas.microsoft.com/office/drawing/2014/main" id="{682C1E3B-4270-484D-A4A6-5DCE835A2252}"/>
              </a:ext>
            </a:extLst>
          </p:cNvPr>
          <p:cNvSpPr>
            <a:spLocks noGrp="1"/>
          </p:cNvSpPr>
          <p:nvPr>
            <p:ph sz="half" idx="1"/>
          </p:nvPr>
        </p:nvSpPr>
        <p:spPr>
          <a:xfrm>
            <a:off x="657223" y="1747517"/>
            <a:ext cx="10038740" cy="4485504"/>
          </a:xfrm>
        </p:spPr>
        <p:txBody>
          <a:bodyPr>
            <a:normAutofit/>
          </a:bodyPr>
          <a:lstStyle/>
          <a:p>
            <a:pPr marL="4572" lvl="1" indent="0">
              <a:buNone/>
            </a:pPr>
            <a:r>
              <a:rPr lang="nl-NL" sz="1800" b="1" dirty="0"/>
              <a:t>Systeemwereld: supportteam</a:t>
            </a:r>
          </a:p>
          <a:p>
            <a:pPr lvl="1">
              <a:buFont typeface="Wingdings" panose="05000000000000000000" pitchFamily="2" charset="2"/>
              <a:buChar char="Ø"/>
            </a:pPr>
            <a:r>
              <a:rPr lang="nl-NL" sz="1800" dirty="0"/>
              <a:t>De systeemwereld is de wereld van de regels, protocollen en prestatie indicatoren. In deze wereld is het supportteam operationeel. Zij creëren ruimte door het wegnemen van belemmeringen. </a:t>
            </a:r>
          </a:p>
          <a:p>
            <a:pPr marL="4572" lvl="1" indent="0">
              <a:buNone/>
            </a:pPr>
            <a:endParaRPr lang="nl-NL" sz="1800" dirty="0"/>
          </a:p>
          <a:p>
            <a:pPr marL="4572" lvl="1" indent="0">
              <a:buNone/>
            </a:pPr>
            <a:r>
              <a:rPr lang="nl-NL" sz="1800" b="1" dirty="0"/>
              <a:t>Leefwereld: projectteam</a:t>
            </a:r>
          </a:p>
          <a:p>
            <a:pPr lvl="1">
              <a:buFont typeface="Wingdings" panose="05000000000000000000" pitchFamily="2" charset="2"/>
              <a:buChar char="Ø"/>
            </a:pPr>
            <a:r>
              <a:rPr lang="nl-NL" sz="1800" dirty="0"/>
              <a:t>De leefwereld is de waarde creatie tussen het kernteam en de klant. Hierin opereren de uitvoerders van het project. Zij nemen de verantwoordelijkheid voor de volgende werkzaamheden: communicatie, prioriteiten stellen, marktbenadering, baathouders informeren, plannen, teamspirit, projectmanagement, subsidie aanvragen en het budget waarborgen.</a:t>
            </a:r>
          </a:p>
          <a:p>
            <a:pPr lvl="1"/>
            <a:endParaRPr lang="nl-NL" sz="1800" b="1" dirty="0"/>
          </a:p>
          <a:p>
            <a:pPr marL="4572" lvl="1" indent="0">
              <a:buNone/>
            </a:pPr>
            <a:r>
              <a:rPr lang="nl-NL" sz="1800" b="1" dirty="0"/>
              <a:t>Kernteam: bewakers van de bedoeling</a:t>
            </a:r>
          </a:p>
          <a:p>
            <a:pPr lvl="1">
              <a:buFont typeface="Wingdings" panose="05000000000000000000" pitchFamily="2" charset="2"/>
              <a:buChar char="Ø"/>
            </a:pPr>
            <a:r>
              <a:rPr lang="nl-NL" sz="1800" dirty="0"/>
              <a:t>Het kernteam is de bewaker van de bedoeling. Zij zijn verantwoordelijk voor het waarborgen van de ambitie. Hun taak is om ervoor te zorgen dat de neuzen dezelfde kant op staan. Dit kunnen zij realiseren door vanuit een gezamenlijk belang te denken in plaats van eigen belang. Kernwoorden: inspiratie; </a:t>
            </a:r>
            <a:r>
              <a:rPr lang="nl-NL" sz="1800" dirty="0" err="1"/>
              <a:t>willenschap</a:t>
            </a:r>
            <a:r>
              <a:rPr lang="nl-NL" sz="1800" dirty="0"/>
              <a:t>; transparantie; Total </a:t>
            </a:r>
            <a:r>
              <a:rPr lang="nl-NL" sz="1800" dirty="0" err="1"/>
              <a:t>Cost</a:t>
            </a:r>
            <a:r>
              <a:rPr lang="nl-NL" sz="1800" dirty="0"/>
              <a:t> of </a:t>
            </a:r>
            <a:r>
              <a:rPr lang="nl-NL" sz="1800" dirty="0" err="1"/>
              <a:t>Ownership</a:t>
            </a:r>
            <a:r>
              <a:rPr lang="nl-NL" sz="1800" dirty="0"/>
              <a:t> (TCO);Lange termijn visie.</a:t>
            </a:r>
          </a:p>
        </p:txBody>
      </p:sp>
      <p:sp>
        <p:nvSpPr>
          <p:cNvPr id="9" name="Tekstvak 8">
            <a:extLst>
              <a:ext uri="{FF2B5EF4-FFF2-40B4-BE49-F238E27FC236}">
                <a16:creationId xmlns:a16="http://schemas.microsoft.com/office/drawing/2014/main" id="{FEC8D311-5F33-488F-832B-743B7BB794B4}"/>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7: Cirkel van belang</a:t>
            </a:r>
          </a:p>
        </p:txBody>
      </p:sp>
      <p:pic>
        <p:nvPicPr>
          <p:cNvPr id="6" name="Afbeelding 5">
            <a:extLst>
              <a:ext uri="{FF2B5EF4-FFF2-40B4-BE49-F238E27FC236}">
                <a16:creationId xmlns:a16="http://schemas.microsoft.com/office/drawing/2014/main" id="{2C5C82B6-C2A4-4E2A-A768-6625A82882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940937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Output</a:t>
            </a:r>
          </a:p>
        </p:txBody>
      </p:sp>
      <p:sp>
        <p:nvSpPr>
          <p:cNvPr id="6" name="Tekstvak 5">
            <a:extLst>
              <a:ext uri="{FF2B5EF4-FFF2-40B4-BE49-F238E27FC236}">
                <a16:creationId xmlns:a16="http://schemas.microsoft.com/office/drawing/2014/main" id="{FE5E67DF-B023-4B2D-8B31-497B42C35B8D}"/>
              </a:ext>
            </a:extLst>
          </p:cNvPr>
          <p:cNvSpPr txBox="1"/>
          <p:nvPr/>
        </p:nvSpPr>
        <p:spPr>
          <a:xfrm>
            <a:off x="757714" y="1670999"/>
            <a:ext cx="9503789" cy="2668423"/>
          </a:xfrm>
          <a:prstGeom prst="rect">
            <a:avLst/>
          </a:prstGeom>
          <a:noFill/>
        </p:spPr>
        <p:txBody>
          <a:bodyPr wrap="square" rtlCol="0">
            <a:spAutoFit/>
          </a:bodyPr>
          <a:lstStyle/>
          <a:p>
            <a:pPr>
              <a:lnSpc>
                <a:spcPct val="150000"/>
              </a:lnSpc>
            </a:pPr>
            <a:r>
              <a:rPr lang="nl-NL" dirty="0"/>
              <a:t>De output van tool 7 is een heldere formulering van de volgende aspecten:</a:t>
            </a:r>
          </a:p>
          <a:p>
            <a:pPr marL="285750" lvl="0" indent="-285750">
              <a:lnSpc>
                <a:spcPct val="150000"/>
              </a:lnSpc>
              <a:buFont typeface="Wingdings" panose="05000000000000000000" pitchFamily="2" charset="2"/>
              <a:buChar char="§"/>
            </a:pPr>
            <a:r>
              <a:rPr lang="nl-NL" dirty="0"/>
              <a:t>Posities;</a:t>
            </a:r>
          </a:p>
          <a:p>
            <a:pPr marL="285750" lvl="0" indent="-285750">
              <a:lnSpc>
                <a:spcPct val="150000"/>
              </a:lnSpc>
              <a:buFont typeface="Wingdings" panose="05000000000000000000" pitchFamily="2" charset="2"/>
              <a:buChar char="§"/>
            </a:pPr>
            <a:r>
              <a:rPr lang="nl-NL" dirty="0"/>
              <a:t>Verantwoordelijkheden;</a:t>
            </a:r>
          </a:p>
          <a:p>
            <a:pPr marL="285750" lvl="0" indent="-285750">
              <a:lnSpc>
                <a:spcPct val="150000"/>
              </a:lnSpc>
              <a:buFont typeface="Wingdings" panose="05000000000000000000" pitchFamily="2" charset="2"/>
              <a:buChar char="§"/>
            </a:pPr>
            <a:r>
              <a:rPr lang="nl-NL" dirty="0"/>
              <a:t>Communicatie;</a:t>
            </a:r>
          </a:p>
          <a:p>
            <a:pPr marL="285750" lvl="0" indent="-285750">
              <a:lnSpc>
                <a:spcPct val="150000"/>
              </a:lnSpc>
              <a:buFont typeface="Wingdings" panose="05000000000000000000" pitchFamily="2" charset="2"/>
              <a:buChar char="§"/>
            </a:pPr>
            <a:r>
              <a:rPr lang="nl-NL" dirty="0"/>
              <a:t>Indeling kernteam – projectteam – </a:t>
            </a:r>
            <a:r>
              <a:rPr lang="nl-NL" dirty="0" err="1"/>
              <a:t>supporteam</a:t>
            </a:r>
            <a:r>
              <a:rPr lang="nl-NL" dirty="0"/>
              <a:t>.</a:t>
            </a:r>
          </a:p>
          <a:p>
            <a:pPr>
              <a:lnSpc>
                <a:spcPct val="80000"/>
              </a:lnSpc>
            </a:pPr>
            <a:endParaRPr lang="nl-NL" dirty="0"/>
          </a:p>
          <a:p>
            <a:endParaRPr lang="nl-NL" dirty="0"/>
          </a:p>
        </p:txBody>
      </p:sp>
      <p:sp>
        <p:nvSpPr>
          <p:cNvPr id="9" name="Tekstvak 8">
            <a:extLst>
              <a:ext uri="{FF2B5EF4-FFF2-40B4-BE49-F238E27FC236}">
                <a16:creationId xmlns:a16="http://schemas.microsoft.com/office/drawing/2014/main" id="{66314266-0788-44F2-B6FE-56E7E1E09848}"/>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7: Cirkel van belang</a:t>
            </a:r>
          </a:p>
        </p:txBody>
      </p:sp>
      <p:pic>
        <p:nvPicPr>
          <p:cNvPr id="8" name="Afbeelding 7">
            <a:extLst>
              <a:ext uri="{FF2B5EF4-FFF2-40B4-BE49-F238E27FC236}">
                <a16:creationId xmlns:a16="http://schemas.microsoft.com/office/drawing/2014/main" id="{2FC73E92-BCDD-453E-B73C-9272278F99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295023779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378</Words>
  <Application>Microsoft Office PowerPoint</Application>
  <PresentationFormat>Breedbeeld</PresentationFormat>
  <Paragraphs>42</Paragraphs>
  <Slides>6</Slides>
  <Notes>6</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6</vt:i4>
      </vt:variant>
    </vt:vector>
  </HeadingPairs>
  <TitlesOfParts>
    <vt:vector size="12" baseType="lpstr">
      <vt:lpstr>Arial</vt:lpstr>
      <vt:lpstr>Calibri</vt:lpstr>
      <vt:lpstr>Calibri Light</vt:lpstr>
      <vt:lpstr>Times New Roman</vt:lpstr>
      <vt:lpstr>Wingdings</vt:lpstr>
      <vt:lpstr>Kantoorthema</vt:lpstr>
      <vt:lpstr>PowerPoint-presentatie</vt:lpstr>
      <vt:lpstr>Cirkel van belang  Inzicht in elkaars belangen</vt:lpstr>
      <vt:lpstr>Doel</vt:lpstr>
      <vt:lpstr>Werkwijze</vt:lpstr>
      <vt:lpstr>Werkwijze</vt:lpstr>
      <vt:lpstr>Output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Hanne Spekreijse | Alba Concepts</dc:creator>
  <cp:lastModifiedBy>Hanne Spekreijse | Alba Concepts</cp:lastModifiedBy>
  <cp:revision>3</cp:revision>
  <dcterms:created xsi:type="dcterms:W3CDTF">2020-04-15T11:16:26Z</dcterms:created>
  <dcterms:modified xsi:type="dcterms:W3CDTF">2020-05-19T07:08:52Z</dcterms:modified>
</cp:coreProperties>
</file>