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29" r:id="rId2"/>
    <p:sldId id="272" r:id="rId3"/>
    <p:sldId id="274" r:id="rId4"/>
    <p:sldId id="275" r:id="rId5"/>
    <p:sldId id="276"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B991D-58C3-4BD3-B879-5C401F89DDBA}" type="datetimeFigureOut">
              <a:rPr lang="nl-NL" smtClean="0"/>
              <a:t>19-5-2020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71163F-2EF3-40D7-AD8D-66C7B2B66287}" type="slidenum">
              <a:rPr lang="nl-NL" smtClean="0"/>
              <a:t>‹nr.›</a:t>
            </a:fld>
            <a:endParaRPr lang="nl-NL"/>
          </a:p>
        </p:txBody>
      </p:sp>
    </p:spTree>
    <p:extLst>
      <p:ext uri="{BB962C8B-B14F-4D97-AF65-F5344CB8AC3E}">
        <p14:creationId xmlns:p14="http://schemas.microsoft.com/office/powerpoint/2010/main" val="3652321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1</a:t>
            </a:fld>
            <a:endParaRPr lang="nl-NL" dirty="0"/>
          </a:p>
        </p:txBody>
      </p:sp>
    </p:spTree>
    <p:extLst>
      <p:ext uri="{BB962C8B-B14F-4D97-AF65-F5344CB8AC3E}">
        <p14:creationId xmlns:p14="http://schemas.microsoft.com/office/powerpoint/2010/main" val="3159320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2</a:t>
            </a:fld>
            <a:endParaRPr lang="nl-NL" dirty="0"/>
          </a:p>
        </p:txBody>
      </p:sp>
    </p:spTree>
    <p:extLst>
      <p:ext uri="{BB962C8B-B14F-4D97-AF65-F5344CB8AC3E}">
        <p14:creationId xmlns:p14="http://schemas.microsoft.com/office/powerpoint/2010/main" val="1883893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3</a:t>
            </a:fld>
            <a:endParaRPr lang="nl-NL" dirty="0"/>
          </a:p>
        </p:txBody>
      </p:sp>
    </p:spTree>
    <p:extLst>
      <p:ext uri="{BB962C8B-B14F-4D97-AF65-F5344CB8AC3E}">
        <p14:creationId xmlns:p14="http://schemas.microsoft.com/office/powerpoint/2010/main" val="2987901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4</a:t>
            </a:fld>
            <a:endParaRPr lang="nl-NL" dirty="0"/>
          </a:p>
        </p:txBody>
      </p:sp>
    </p:spTree>
    <p:extLst>
      <p:ext uri="{BB962C8B-B14F-4D97-AF65-F5344CB8AC3E}">
        <p14:creationId xmlns:p14="http://schemas.microsoft.com/office/powerpoint/2010/main" val="2151718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rtlCol="0"/>
          <a:lstStyle/>
          <a:p>
            <a:pPr rtl="0"/>
            <a:endParaRPr lang="nl-NL" dirty="0"/>
          </a:p>
        </p:txBody>
      </p:sp>
      <p:sp>
        <p:nvSpPr>
          <p:cNvPr id="4" name="Tijdelijke aanduiding voor dianummer 3"/>
          <p:cNvSpPr>
            <a:spLocks noGrp="1"/>
          </p:cNvSpPr>
          <p:nvPr>
            <p:ph type="sldNum" sz="quarter" idx="10"/>
          </p:nvPr>
        </p:nvSpPr>
        <p:spPr/>
        <p:txBody>
          <a:bodyPr rtlCol="0"/>
          <a:lstStyle/>
          <a:p>
            <a:pPr rtl="0"/>
            <a:fld id="{2F937A20-946F-4FE9-9157-769BA906E7B5}" type="slidenum">
              <a:rPr lang="nl-NL" smtClean="0"/>
              <a:t>5</a:t>
            </a:fld>
            <a:endParaRPr lang="nl-NL" dirty="0"/>
          </a:p>
        </p:txBody>
      </p:sp>
    </p:spTree>
    <p:extLst>
      <p:ext uri="{BB962C8B-B14F-4D97-AF65-F5344CB8AC3E}">
        <p14:creationId xmlns:p14="http://schemas.microsoft.com/office/powerpoint/2010/main" val="3021546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7961D4-FA39-43D3-ADA0-D066DFA525C4}"/>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6EDA78B6-0A12-426B-B44E-780E891C2C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9731C6A2-74A8-4A47-81A7-6684BCBE016F}"/>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C645FB54-1C17-4DE2-8809-8A98993A454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B8899ED-324B-4558-8350-6BA9AA745A3E}"/>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2558769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B74E1C-2379-4955-BF6A-DA6BD6940A1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4662BC67-5EB5-4178-B20A-C6000BC503C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5D5461-2083-4505-B65E-B0E3D0E7FA06}"/>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7ED7DD3D-FB6B-43F2-9396-935990F80A1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E35A770-3367-4C54-B89E-77573C4E3E7E}"/>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63484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81A0697-A96D-4660-A488-DC8AF5ACCA7B}"/>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BBA94DB-5691-476D-ABC1-449EA4C42B40}"/>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C15C628-09FE-4C54-8EBB-2B2BEE560A32}"/>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67256926-DEDE-4159-BBD4-D638CC09AAE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707183B-9DA8-4A23-B5EC-12E3585427C8}"/>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425852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1A6F3C-C744-40C7-84A2-C427D0454A2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B8CF58A-4F2D-4CE2-A07C-7B5D33DA9D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AA3EB9A-D340-480C-B625-EDA95B43E403}"/>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036CE514-628C-4A2A-AD04-778EE7979D1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DA93BC0-4253-436B-8765-0B52830E1446}"/>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3321137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73C2C9-6A0F-48DD-901F-C035E88F61E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5105EDA-B969-4D0B-9CB3-F30720DD21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FA12125-23C9-4C09-A402-3302978E561B}"/>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C6128AE5-6D7F-4A36-85F2-230B3E7F042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D7703D6-397B-4455-839C-0A66D13A8C06}"/>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3884766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806330-4481-498F-A9CE-6F2CECB3797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5A76D62-1A31-4637-B055-E023C0B7104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EFA859E2-A41D-43C1-8344-A3D6C2D834E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1505B49-325F-4493-9F0E-68ECF98B50B9}"/>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4A38ECFD-9768-4542-BAC9-71C2CB1F51D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CDFEBB0-55CF-4BF1-9CED-3B9E3D7642E7}"/>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63680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D999A2-8C8F-4790-8805-69ECBAD23720}"/>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7051D26-1FA7-4238-80DA-108E7C18EB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019128D9-8DD1-4271-812B-909E4E9B2A60}"/>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9958F1C-DE09-4A2F-9F5E-7EC418E4C3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BEC1377-3586-402F-B510-2D5D611D47E7}"/>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0B8B3244-BFE5-41DB-A9F0-3F4D9139DC42}"/>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8" name="Tijdelijke aanduiding voor voettekst 7">
            <a:extLst>
              <a:ext uri="{FF2B5EF4-FFF2-40B4-BE49-F238E27FC236}">
                <a16:creationId xmlns:a16="http://schemas.microsoft.com/office/drawing/2014/main" id="{6F3C3B7E-178F-44F3-B11D-A9549A49869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5F9E4D3-0E63-4541-B489-60CB7B01F340}"/>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3492702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7596F1-529A-4357-A1C4-499F78ED1C05}"/>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B274D2E1-BCA5-43F0-BCC7-C3D1578FBD60}"/>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4" name="Tijdelijke aanduiding voor voettekst 3">
            <a:extLst>
              <a:ext uri="{FF2B5EF4-FFF2-40B4-BE49-F238E27FC236}">
                <a16:creationId xmlns:a16="http://schemas.microsoft.com/office/drawing/2014/main" id="{0044D001-DD9A-46DB-85A6-3470C8F1B9D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D88864C-19D3-4880-BE4C-6DEBCBE5F4BB}"/>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1634429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1D54A7F-1328-4856-894B-C07A280D4E8D}"/>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3" name="Tijdelijke aanduiding voor voettekst 2">
            <a:extLst>
              <a:ext uri="{FF2B5EF4-FFF2-40B4-BE49-F238E27FC236}">
                <a16:creationId xmlns:a16="http://schemas.microsoft.com/office/drawing/2014/main" id="{DA27992A-CABF-4D23-BF56-AC887A0D6DB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4FADA6EA-C10A-4E1D-A4E6-A839F1D529FC}"/>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57761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4F9BDA-782B-4A68-B20B-ABF1A63049D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4753B28-E7E4-4814-B8F2-176B0B63B9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4FF9ABC7-EDCE-4A5F-8E4B-4347CDCC0D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E1C0220-8916-4DC5-9520-DF681DAC0887}"/>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65F15759-C727-4F2D-81D4-46BC40F06CA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2622C74-9230-4315-8CD7-A2CC516A7241}"/>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3053662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F668DC-D7DC-47C8-9BD1-8F2E11896A1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2147C99-23DE-483F-96FB-DE2CD77D38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D44B7037-0CE3-4D76-A72E-A94357C3F5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A9BF46E-557B-4544-BEEB-55BDE9A1D4EB}"/>
              </a:ext>
            </a:extLst>
          </p:cNvPr>
          <p:cNvSpPr>
            <a:spLocks noGrp="1"/>
          </p:cNvSpPr>
          <p:nvPr>
            <p:ph type="dt" sz="half" idx="10"/>
          </p:nvPr>
        </p:nvSpPr>
        <p:spPr/>
        <p:txBody>
          <a:bodyPr/>
          <a:lstStyle/>
          <a:p>
            <a:fld id="{4F1A1D8B-9763-4215-92BA-D8984192AF09}" type="datetimeFigureOut">
              <a:rPr lang="nl-NL" smtClean="0"/>
              <a:t>19-5-2020</a:t>
            </a:fld>
            <a:endParaRPr lang="nl-NL"/>
          </a:p>
        </p:txBody>
      </p:sp>
      <p:sp>
        <p:nvSpPr>
          <p:cNvPr id="6" name="Tijdelijke aanduiding voor voettekst 5">
            <a:extLst>
              <a:ext uri="{FF2B5EF4-FFF2-40B4-BE49-F238E27FC236}">
                <a16:creationId xmlns:a16="http://schemas.microsoft.com/office/drawing/2014/main" id="{194B8357-409E-40FD-A326-7BC977812E8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42172FA-9240-496A-8C23-EBF11C0CEEDB}"/>
              </a:ext>
            </a:extLst>
          </p:cNvPr>
          <p:cNvSpPr>
            <a:spLocks noGrp="1"/>
          </p:cNvSpPr>
          <p:nvPr>
            <p:ph type="sldNum" sz="quarter" idx="12"/>
          </p:nvPr>
        </p:nvSpPr>
        <p:spPr/>
        <p:txBody>
          <a:bodyPr/>
          <a:lstStyle/>
          <a:p>
            <a:fld id="{A969BCF6-8D32-4CBB-B0D5-501927BDC322}" type="slidenum">
              <a:rPr lang="nl-NL" smtClean="0"/>
              <a:t>‹nr.›</a:t>
            </a:fld>
            <a:endParaRPr lang="nl-NL"/>
          </a:p>
        </p:txBody>
      </p:sp>
    </p:spTree>
    <p:extLst>
      <p:ext uri="{BB962C8B-B14F-4D97-AF65-F5344CB8AC3E}">
        <p14:creationId xmlns:p14="http://schemas.microsoft.com/office/powerpoint/2010/main" val="190881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FA3267B-97D3-4F36-B237-D222ACBC11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83D8E07-346B-4311-912D-C049D56DAF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F36535B-E35C-44AD-B5F8-0A15ED6107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1A1D8B-9763-4215-92BA-D8984192AF09}" type="datetimeFigureOut">
              <a:rPr lang="nl-NL" smtClean="0"/>
              <a:t>19-5-2020</a:t>
            </a:fld>
            <a:endParaRPr lang="nl-NL"/>
          </a:p>
        </p:txBody>
      </p:sp>
      <p:sp>
        <p:nvSpPr>
          <p:cNvPr id="5" name="Tijdelijke aanduiding voor voettekst 4">
            <a:extLst>
              <a:ext uri="{FF2B5EF4-FFF2-40B4-BE49-F238E27FC236}">
                <a16:creationId xmlns:a16="http://schemas.microsoft.com/office/drawing/2014/main" id="{289D8C51-1BB7-486E-896D-DB9FBDB9E8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7E480B7B-D7F5-45FD-8F57-C4A16C7147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69BCF6-8D32-4CBB-B0D5-501927BDC322}" type="slidenum">
              <a:rPr lang="nl-NL" smtClean="0"/>
              <a:t>‹nr.›</a:t>
            </a:fld>
            <a:endParaRPr lang="nl-NL"/>
          </a:p>
        </p:txBody>
      </p:sp>
    </p:spTree>
    <p:extLst>
      <p:ext uri="{BB962C8B-B14F-4D97-AF65-F5344CB8AC3E}">
        <p14:creationId xmlns:p14="http://schemas.microsoft.com/office/powerpoint/2010/main" val="2912177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9D6AA977-30F7-46EA-B408-1273990B2DDD}"/>
              </a:ext>
            </a:extLst>
          </p:cNvPr>
          <p:cNvPicPr>
            <a:picLocks noChangeAspect="1"/>
          </p:cNvPicPr>
          <p:nvPr/>
        </p:nvPicPr>
        <p:blipFill rotWithShape="1">
          <a:blip r:embed="rId3"/>
          <a:srcRect l="-403" r="196"/>
          <a:stretch/>
        </p:blipFill>
        <p:spPr>
          <a:xfrm>
            <a:off x="-41797" y="2993717"/>
            <a:ext cx="12275594" cy="3864283"/>
          </a:xfrm>
          <a:prstGeom prst="rect">
            <a:avLst/>
          </a:prstGeom>
          <a:ln>
            <a:noFill/>
          </a:ln>
          <a:effectLst/>
        </p:spPr>
      </p:pic>
      <p:sp>
        <p:nvSpPr>
          <p:cNvPr id="3" name="Subtitel 2">
            <a:extLst>
              <a:ext uri="{FF2B5EF4-FFF2-40B4-BE49-F238E27FC236}">
                <a16:creationId xmlns:a16="http://schemas.microsoft.com/office/drawing/2014/main" id="{3902D97B-B3A5-4723-92DA-D3BB12BDECBA}"/>
              </a:ext>
            </a:extLst>
          </p:cNvPr>
          <p:cNvSpPr>
            <a:spLocks noGrp="1"/>
          </p:cNvSpPr>
          <p:nvPr>
            <p:ph idx="1"/>
          </p:nvPr>
        </p:nvSpPr>
        <p:spPr>
          <a:xfrm>
            <a:off x="523875" y="0"/>
            <a:ext cx="5122319" cy="3064183"/>
          </a:xfrm>
        </p:spPr>
        <p:txBody>
          <a:bodyPr rtlCol="0">
            <a:normAutofit lnSpcReduction="10000"/>
          </a:bodyPr>
          <a:lstStyle/>
          <a:p>
            <a:pPr marL="0" indent="0" algn="ctr" rtl="0">
              <a:buNone/>
            </a:pPr>
            <a:endParaRPr lang="nl-NL" sz="4500" dirty="0">
              <a:solidFill>
                <a:schemeClr val="tx1"/>
              </a:solidFill>
              <a:latin typeface="Times New Roman" panose="02020603050405020304" pitchFamily="18" charset="0"/>
              <a:cs typeface="Times New Roman" panose="02020603050405020304" pitchFamily="18" charset="0"/>
            </a:endParaRPr>
          </a:p>
          <a:p>
            <a:pPr marL="0" indent="0" algn="ctr" rtl="0">
              <a:buNone/>
            </a:pPr>
            <a:r>
              <a:rPr lang="nl-NL" sz="4500" dirty="0">
                <a:solidFill>
                  <a:schemeClr val="tx1"/>
                </a:solidFill>
                <a:latin typeface="Times New Roman" panose="02020603050405020304" pitchFamily="18" charset="0"/>
                <a:cs typeface="Times New Roman" panose="02020603050405020304" pitchFamily="18" charset="0"/>
              </a:rPr>
              <a:t>Tool 1: Interviews</a:t>
            </a:r>
          </a:p>
          <a:p>
            <a:pPr marL="685800" indent="-685800">
              <a:buFont typeface="Wingdings" panose="05000000000000000000" pitchFamily="2" charset="2"/>
              <a:buChar char="§"/>
            </a:pPr>
            <a:r>
              <a:rPr lang="nl-NL" sz="2100" dirty="0">
                <a:solidFill>
                  <a:schemeClr val="tx1"/>
                </a:solidFill>
              </a:rPr>
              <a:t>Benodigdheden</a:t>
            </a:r>
          </a:p>
          <a:p>
            <a:pPr marL="685800" indent="-685800">
              <a:buFont typeface="Wingdings" panose="05000000000000000000" pitchFamily="2" charset="2"/>
              <a:buChar char="§"/>
            </a:pPr>
            <a:r>
              <a:rPr lang="nl-NL" sz="2100" dirty="0">
                <a:solidFill>
                  <a:schemeClr val="tx1"/>
                </a:solidFill>
              </a:rPr>
              <a:t>Doel</a:t>
            </a:r>
          </a:p>
          <a:p>
            <a:pPr marL="685800" indent="-685800">
              <a:buFont typeface="Wingdings" panose="05000000000000000000" pitchFamily="2" charset="2"/>
              <a:buChar char="§"/>
            </a:pPr>
            <a:r>
              <a:rPr lang="nl-NL" sz="2100" dirty="0">
                <a:solidFill>
                  <a:schemeClr val="tx1"/>
                </a:solidFill>
              </a:rPr>
              <a:t>Werkwijze</a:t>
            </a:r>
          </a:p>
          <a:p>
            <a:pPr marL="685800" indent="-685800">
              <a:buFont typeface="Wingdings" panose="05000000000000000000" pitchFamily="2" charset="2"/>
              <a:buChar char="§"/>
            </a:pPr>
            <a:r>
              <a:rPr lang="nl-NL" sz="2100" dirty="0">
                <a:solidFill>
                  <a:schemeClr val="tx1"/>
                </a:solidFill>
              </a:rPr>
              <a:t>Output</a:t>
            </a:r>
          </a:p>
          <a:p>
            <a:pPr algn="ctr" rtl="0"/>
            <a:endParaRPr lang="nl-NL" sz="4500" b="1" dirty="0">
              <a:solidFill>
                <a:schemeClr val="tx1"/>
              </a:solidFill>
              <a:latin typeface="Times New Roman" panose="02020603050405020304" pitchFamily="18" charset="0"/>
              <a:cs typeface="Times New Roman" panose="02020603050405020304" pitchFamily="18" charset="0"/>
            </a:endParaRPr>
          </a:p>
          <a:p>
            <a:pPr algn="ctr" rtl="0"/>
            <a:endParaRPr lang="nl-NL" sz="4500" b="1" dirty="0">
              <a:solidFill>
                <a:schemeClr val="tx1"/>
              </a:solidFill>
              <a:latin typeface="Times New Roman" panose="02020603050405020304" pitchFamily="18" charset="0"/>
              <a:cs typeface="Times New Roman" panose="02020603050405020304" pitchFamily="18" charset="0"/>
            </a:endParaRPr>
          </a:p>
        </p:txBody>
      </p:sp>
      <p:pic>
        <p:nvPicPr>
          <p:cNvPr id="7" name="Afbeelding 6">
            <a:extLst>
              <a:ext uri="{FF2B5EF4-FFF2-40B4-BE49-F238E27FC236}">
                <a16:creationId xmlns:a16="http://schemas.microsoft.com/office/drawing/2014/main" id="{0BD42021-B610-46BA-A1D7-BE73B93392A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771362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787148"/>
            <a:ext cx="10772775" cy="1345146"/>
          </a:xfrm>
        </p:spPr>
        <p:txBody>
          <a:bodyPr rtlCol="0" anchor="ctr">
            <a:normAutofit/>
          </a:bodyPr>
          <a:lstStyle/>
          <a:p>
            <a:r>
              <a:rPr lang="nl-NL" dirty="0">
                <a:latin typeface="Times New Roman" panose="02020603050405020304" pitchFamily="18" charset="0"/>
                <a:cs typeface="Times New Roman" panose="02020603050405020304" pitchFamily="18" charset="0"/>
              </a:rPr>
              <a:t>Interviews</a:t>
            </a:r>
            <a:br>
              <a:rPr lang="nl-NL" dirty="0">
                <a:latin typeface="Times New Roman" panose="02020603050405020304" pitchFamily="18" charset="0"/>
                <a:cs typeface="Times New Roman" panose="02020603050405020304" pitchFamily="18" charset="0"/>
              </a:rPr>
            </a:br>
            <a:r>
              <a:rPr lang="nl-NL" dirty="0">
                <a:latin typeface="Times New Roman" panose="02020603050405020304" pitchFamily="18" charset="0"/>
                <a:cs typeface="Times New Roman" panose="02020603050405020304" pitchFamily="18" charset="0"/>
              </a:rPr>
              <a:t>	</a:t>
            </a:r>
            <a:r>
              <a:rPr lang="nl-NL" sz="3300" i="1" dirty="0">
                <a:solidFill>
                  <a:schemeClr val="tx1"/>
                </a:solidFill>
                <a:latin typeface="Times New Roman" panose="02020603050405020304" pitchFamily="18" charset="0"/>
                <a:cs typeface="Times New Roman" panose="02020603050405020304" pitchFamily="18" charset="0"/>
              </a:rPr>
              <a:t>Wat vindt iedereen nu écht?</a:t>
            </a:r>
            <a:endParaRPr lang="nl-NL" sz="3300" i="1" dirty="0">
              <a:latin typeface="Times New Roman" panose="02020603050405020304" pitchFamily="18" charset="0"/>
              <a:cs typeface="Times New Roman" panose="02020603050405020304" pitchFamily="18" charset="0"/>
            </a:endParaRPr>
          </a:p>
        </p:txBody>
      </p:sp>
      <p:pic>
        <p:nvPicPr>
          <p:cNvPr id="6" name="Tijdelijke aanduiding voor inhoud 5" descr="Afbeelding met object, klok&#10;&#10;Automatisch gegenereerde beschrijving">
            <a:extLst>
              <a:ext uri="{FF2B5EF4-FFF2-40B4-BE49-F238E27FC236}">
                <a16:creationId xmlns:a16="http://schemas.microsoft.com/office/drawing/2014/main" id="{5344755D-28C1-4348-82D0-34C812C8DEF6}"/>
              </a:ext>
            </a:extLst>
          </p:cNvPr>
          <p:cNvPicPr>
            <a:picLocks noGrp="1" noChangeAspect="1"/>
          </p:cNvPicPr>
          <p:nvPr>
            <p:ph sz="half" idx="2"/>
          </p:nvPr>
        </p:nvPicPr>
        <p:blipFill>
          <a:blip r:embed="rId3"/>
          <a:stretch>
            <a:fillRect/>
          </a:stretch>
        </p:blipFill>
        <p:spPr>
          <a:xfrm>
            <a:off x="1386076" y="2795687"/>
            <a:ext cx="1480858" cy="1480858"/>
          </a:xfrm>
          <a:noFill/>
        </p:spPr>
      </p:pic>
      <p:pic>
        <p:nvPicPr>
          <p:cNvPr id="8" name="Afbeelding 7">
            <a:extLst>
              <a:ext uri="{FF2B5EF4-FFF2-40B4-BE49-F238E27FC236}">
                <a16:creationId xmlns:a16="http://schemas.microsoft.com/office/drawing/2014/main" id="{AC78088F-9488-4999-BE04-0C2F5470BA45}"/>
              </a:ext>
            </a:extLst>
          </p:cNvPr>
          <p:cNvPicPr>
            <a:picLocks noChangeAspect="1"/>
          </p:cNvPicPr>
          <p:nvPr/>
        </p:nvPicPr>
        <p:blipFill rotWithShape="1">
          <a:blip r:embed="rId4"/>
          <a:srcRect t="11563" b="11140"/>
          <a:stretch/>
        </p:blipFill>
        <p:spPr>
          <a:xfrm>
            <a:off x="4889527" y="2702207"/>
            <a:ext cx="2185458" cy="1689294"/>
          </a:xfrm>
          <a:prstGeom prst="rect">
            <a:avLst/>
          </a:prstGeom>
          <a:noFill/>
        </p:spPr>
      </p:pic>
      <p:pic>
        <p:nvPicPr>
          <p:cNvPr id="11" name="Afbeelding 10" descr="Afbeelding met tafelgerei, object, bord, tekening&#10;&#10;Automatisch gegenereerde beschrijving">
            <a:extLst>
              <a:ext uri="{FF2B5EF4-FFF2-40B4-BE49-F238E27FC236}">
                <a16:creationId xmlns:a16="http://schemas.microsoft.com/office/drawing/2014/main" id="{5AAD5620-A33C-4BF2-BA0D-D84274196272}"/>
              </a:ext>
            </a:extLst>
          </p:cNvPr>
          <p:cNvPicPr>
            <a:picLocks noChangeAspect="1"/>
          </p:cNvPicPr>
          <p:nvPr/>
        </p:nvPicPr>
        <p:blipFill>
          <a:blip r:embed="rId5"/>
          <a:stretch>
            <a:fillRect/>
          </a:stretch>
        </p:blipFill>
        <p:spPr>
          <a:xfrm>
            <a:off x="8946084" y="2795686"/>
            <a:ext cx="1480859" cy="1480859"/>
          </a:xfrm>
          <a:prstGeom prst="rect">
            <a:avLst/>
          </a:prstGeom>
        </p:spPr>
      </p:pic>
      <p:sp>
        <p:nvSpPr>
          <p:cNvPr id="12" name="Tekstvak 11">
            <a:extLst>
              <a:ext uri="{FF2B5EF4-FFF2-40B4-BE49-F238E27FC236}">
                <a16:creationId xmlns:a16="http://schemas.microsoft.com/office/drawing/2014/main" id="{606E90AA-CAA6-4DD1-9198-B5491D22013D}"/>
              </a:ext>
            </a:extLst>
          </p:cNvPr>
          <p:cNvSpPr txBox="1"/>
          <p:nvPr/>
        </p:nvSpPr>
        <p:spPr>
          <a:xfrm>
            <a:off x="657224" y="4520879"/>
            <a:ext cx="3026406" cy="492443"/>
          </a:xfrm>
          <a:prstGeom prst="rect">
            <a:avLst/>
          </a:prstGeom>
          <a:noFill/>
        </p:spPr>
        <p:txBody>
          <a:bodyPr wrap="none" rtlCol="0">
            <a:spAutoFit/>
          </a:bodyPr>
          <a:lstStyle/>
          <a:p>
            <a:r>
              <a:rPr lang="nl-NL" sz="2600" dirty="0"/>
              <a:t>1,5 uur per interview</a:t>
            </a:r>
          </a:p>
        </p:txBody>
      </p:sp>
      <p:sp>
        <p:nvSpPr>
          <p:cNvPr id="16" name="Tekstvak 15">
            <a:extLst>
              <a:ext uri="{FF2B5EF4-FFF2-40B4-BE49-F238E27FC236}">
                <a16:creationId xmlns:a16="http://schemas.microsoft.com/office/drawing/2014/main" id="{5A262D6D-6041-4EC7-A677-20B9BE54B20F}"/>
              </a:ext>
            </a:extLst>
          </p:cNvPr>
          <p:cNvSpPr txBox="1"/>
          <p:nvPr/>
        </p:nvSpPr>
        <p:spPr>
          <a:xfrm>
            <a:off x="4625468" y="4520879"/>
            <a:ext cx="2449517" cy="492443"/>
          </a:xfrm>
          <a:prstGeom prst="rect">
            <a:avLst/>
          </a:prstGeom>
          <a:noFill/>
        </p:spPr>
        <p:txBody>
          <a:bodyPr wrap="none" rtlCol="0">
            <a:spAutoFit/>
          </a:bodyPr>
          <a:lstStyle/>
          <a:p>
            <a:r>
              <a:rPr lang="nl-NL" sz="2600" dirty="0"/>
              <a:t>&gt;3 Medewerkers</a:t>
            </a:r>
          </a:p>
        </p:txBody>
      </p:sp>
      <p:sp>
        <p:nvSpPr>
          <p:cNvPr id="17" name="Tekstvak 16">
            <a:extLst>
              <a:ext uri="{FF2B5EF4-FFF2-40B4-BE49-F238E27FC236}">
                <a16:creationId xmlns:a16="http://schemas.microsoft.com/office/drawing/2014/main" id="{88B74D83-9711-44DD-90B7-1F78E044FF16}"/>
              </a:ext>
            </a:extLst>
          </p:cNvPr>
          <p:cNvSpPr txBox="1"/>
          <p:nvPr/>
        </p:nvSpPr>
        <p:spPr>
          <a:xfrm>
            <a:off x="8949884" y="4520879"/>
            <a:ext cx="1602683" cy="492443"/>
          </a:xfrm>
          <a:prstGeom prst="rect">
            <a:avLst/>
          </a:prstGeom>
          <a:noFill/>
        </p:spPr>
        <p:txBody>
          <a:bodyPr wrap="none" rtlCol="0">
            <a:spAutoFit/>
          </a:bodyPr>
          <a:lstStyle/>
          <a:p>
            <a:r>
              <a:rPr lang="nl-NL" sz="2600" dirty="0"/>
              <a:t>Vragenlijst</a:t>
            </a:r>
          </a:p>
        </p:txBody>
      </p:sp>
      <p:sp>
        <p:nvSpPr>
          <p:cNvPr id="19" name="Tekstvak 18">
            <a:extLst>
              <a:ext uri="{FF2B5EF4-FFF2-40B4-BE49-F238E27FC236}">
                <a16:creationId xmlns:a16="http://schemas.microsoft.com/office/drawing/2014/main" id="{2B598A9C-1781-47BC-8C02-3B977A4D46D2}"/>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1: Interviews</a:t>
            </a:r>
          </a:p>
        </p:txBody>
      </p:sp>
      <p:pic>
        <p:nvPicPr>
          <p:cNvPr id="13" name="Afbeelding 12">
            <a:extLst>
              <a:ext uri="{FF2B5EF4-FFF2-40B4-BE49-F238E27FC236}">
                <a16:creationId xmlns:a16="http://schemas.microsoft.com/office/drawing/2014/main" id="{AE872D5C-8AB7-48FC-9607-B6D323BB5BE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112244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Doel</a:t>
            </a:r>
          </a:p>
        </p:txBody>
      </p:sp>
      <p:sp>
        <p:nvSpPr>
          <p:cNvPr id="7" name="Tekstvak 6">
            <a:extLst>
              <a:ext uri="{FF2B5EF4-FFF2-40B4-BE49-F238E27FC236}">
                <a16:creationId xmlns:a16="http://schemas.microsoft.com/office/drawing/2014/main" id="{46D5D12C-0A01-4B22-BB32-4C79710E2816}"/>
              </a:ext>
            </a:extLst>
          </p:cNvPr>
          <p:cNvSpPr txBox="1"/>
          <p:nvPr/>
        </p:nvSpPr>
        <p:spPr>
          <a:xfrm>
            <a:off x="657224" y="1899839"/>
            <a:ext cx="9503789" cy="1200329"/>
          </a:xfrm>
          <a:prstGeom prst="rect">
            <a:avLst/>
          </a:prstGeom>
          <a:noFill/>
        </p:spPr>
        <p:txBody>
          <a:bodyPr wrap="square" rtlCol="0">
            <a:spAutoFit/>
          </a:bodyPr>
          <a:lstStyle/>
          <a:p>
            <a:r>
              <a:rPr lang="nl-NL" dirty="0"/>
              <a:t>De projectleider zal voorafgaand aan de bijeenkomst een aantal medewerkers interviewen welke deel uitmaken van het projectteam. Het doel hiervan is om inzicht te krijgen in de procespijlers van de organisatie op gebied van technische inhoud, proces en financiële kaders. De ervaring leert dat een individueel gesprek meer oplevert dan in groepsverband. </a:t>
            </a:r>
          </a:p>
        </p:txBody>
      </p:sp>
      <p:pic>
        <p:nvPicPr>
          <p:cNvPr id="9" name="Afbeelding 8">
            <a:extLst>
              <a:ext uri="{FF2B5EF4-FFF2-40B4-BE49-F238E27FC236}">
                <a16:creationId xmlns:a16="http://schemas.microsoft.com/office/drawing/2014/main" id="{B4FEC09E-C8F5-4C05-9C05-4C4DEFD47FD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32782" y="3155328"/>
            <a:ext cx="3021658" cy="2633641"/>
          </a:xfrm>
          <a:prstGeom prst="rect">
            <a:avLst/>
          </a:prstGeom>
          <a:noFill/>
        </p:spPr>
      </p:pic>
      <p:sp>
        <p:nvSpPr>
          <p:cNvPr id="12" name="Tekstvak 11">
            <a:extLst>
              <a:ext uri="{FF2B5EF4-FFF2-40B4-BE49-F238E27FC236}">
                <a16:creationId xmlns:a16="http://schemas.microsoft.com/office/drawing/2014/main" id="{36D6A4E0-52A8-4482-BC61-94AB1544824C}"/>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1: Interviews</a:t>
            </a:r>
          </a:p>
        </p:txBody>
      </p:sp>
      <p:pic>
        <p:nvPicPr>
          <p:cNvPr id="8" name="Afbeelding 7">
            <a:extLst>
              <a:ext uri="{FF2B5EF4-FFF2-40B4-BE49-F238E27FC236}">
                <a16:creationId xmlns:a16="http://schemas.microsoft.com/office/drawing/2014/main" id="{AD662CDC-A41C-42BF-9F14-68E809F5A7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3886392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Werkwijze</a:t>
            </a:r>
          </a:p>
        </p:txBody>
      </p:sp>
      <p:sp>
        <p:nvSpPr>
          <p:cNvPr id="7" name="Tekstvak 6">
            <a:extLst>
              <a:ext uri="{FF2B5EF4-FFF2-40B4-BE49-F238E27FC236}">
                <a16:creationId xmlns:a16="http://schemas.microsoft.com/office/drawing/2014/main" id="{46D5D12C-0A01-4B22-BB32-4C79710E2816}"/>
              </a:ext>
            </a:extLst>
          </p:cNvPr>
          <p:cNvSpPr txBox="1"/>
          <p:nvPr/>
        </p:nvSpPr>
        <p:spPr>
          <a:xfrm>
            <a:off x="657224" y="1724256"/>
            <a:ext cx="10227129" cy="4801314"/>
          </a:xfrm>
          <a:prstGeom prst="rect">
            <a:avLst/>
          </a:prstGeom>
          <a:noFill/>
        </p:spPr>
        <p:txBody>
          <a:bodyPr wrap="square" rtlCol="0">
            <a:spAutoFit/>
          </a:bodyPr>
          <a:lstStyle/>
          <a:p>
            <a:r>
              <a:rPr lang="nl-NL" dirty="0"/>
              <a:t>De projectleider zal met medewerkers van diverse afdelingen en verschillende functies interviews afleggen om een representatief beeld te creëren van de behoefte. Per procespijler worden een aantal zaken in een gesprek afgetast, denk hierbij aan:</a:t>
            </a:r>
          </a:p>
          <a:p>
            <a:endParaRPr lang="nl-NL" dirty="0"/>
          </a:p>
          <a:p>
            <a:r>
              <a:rPr lang="nl-NL" b="1" dirty="0"/>
              <a:t>Inhoud</a:t>
            </a:r>
          </a:p>
          <a:p>
            <a:pPr marL="285750" indent="-285750">
              <a:buFont typeface="Wingdings" panose="05000000000000000000" pitchFamily="2" charset="2"/>
              <a:buChar char="Ø"/>
            </a:pPr>
            <a:r>
              <a:rPr lang="nl-NL" dirty="0"/>
              <a:t>Zichtbaarheid en identiteit van de organisatie?</a:t>
            </a:r>
          </a:p>
          <a:p>
            <a:pPr marL="285750" indent="-285750">
              <a:buFont typeface="Wingdings" panose="05000000000000000000" pitchFamily="2" charset="2"/>
              <a:buChar char="Ø"/>
            </a:pPr>
            <a:r>
              <a:rPr lang="nl-NL" dirty="0"/>
              <a:t>Wat zijn de functionele wensen van de medewerkers en komen deze wel/niet overeen?</a:t>
            </a:r>
          </a:p>
          <a:p>
            <a:r>
              <a:rPr lang="nl-NL" b="1" dirty="0"/>
              <a:t>	</a:t>
            </a:r>
          </a:p>
          <a:p>
            <a:r>
              <a:rPr lang="nl-NL" b="1" dirty="0"/>
              <a:t>Proces</a:t>
            </a:r>
          </a:p>
          <a:p>
            <a:pPr marL="285750" indent="-285750">
              <a:buFont typeface="Wingdings" panose="05000000000000000000" pitchFamily="2" charset="2"/>
              <a:buChar char="Ø"/>
            </a:pPr>
            <a:r>
              <a:rPr lang="nl-NL" dirty="0"/>
              <a:t>Waar kan de synergie behaald worden?</a:t>
            </a:r>
          </a:p>
          <a:p>
            <a:pPr marL="285750" indent="-285750">
              <a:buFont typeface="Wingdings" panose="05000000000000000000" pitchFamily="2" charset="2"/>
              <a:buChar char="Ø"/>
            </a:pPr>
            <a:r>
              <a:rPr lang="nl-NL" dirty="0"/>
              <a:t>Wat is de houding ten opzichte van de duurzaamheidsambities?</a:t>
            </a:r>
          </a:p>
          <a:p>
            <a:r>
              <a:rPr lang="nl-NL" b="1" dirty="0"/>
              <a:t>	</a:t>
            </a:r>
          </a:p>
          <a:p>
            <a:r>
              <a:rPr lang="nl-NL" b="1" dirty="0"/>
              <a:t>Financieel kader</a:t>
            </a:r>
          </a:p>
          <a:p>
            <a:pPr marL="285750" indent="-285750">
              <a:buFont typeface="Wingdings" panose="05000000000000000000" pitchFamily="2" charset="2"/>
              <a:buChar char="Ø"/>
            </a:pPr>
            <a:r>
              <a:rPr lang="nl-NL" dirty="0"/>
              <a:t>Wat is de beschikbare financiële ruimte?</a:t>
            </a:r>
          </a:p>
          <a:p>
            <a:pPr marL="285750" indent="-285750">
              <a:buFont typeface="Wingdings" panose="05000000000000000000" pitchFamily="2" charset="2"/>
              <a:buChar char="Ø"/>
            </a:pPr>
            <a:r>
              <a:rPr lang="nl-NL" dirty="0"/>
              <a:t>Bij wie ligt de (financiële) verantwoordelijkheid?</a:t>
            </a:r>
          </a:p>
          <a:p>
            <a:endParaRPr lang="nl-NL" dirty="0"/>
          </a:p>
          <a:p>
            <a:endParaRPr lang="nl-NL" dirty="0"/>
          </a:p>
        </p:txBody>
      </p:sp>
      <p:sp>
        <p:nvSpPr>
          <p:cNvPr id="12" name="Tekstvak 11">
            <a:extLst>
              <a:ext uri="{FF2B5EF4-FFF2-40B4-BE49-F238E27FC236}">
                <a16:creationId xmlns:a16="http://schemas.microsoft.com/office/drawing/2014/main" id="{AD305E63-CE08-486F-9793-269268EB4577}"/>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1: Interviews</a:t>
            </a:r>
          </a:p>
        </p:txBody>
      </p:sp>
      <p:pic>
        <p:nvPicPr>
          <p:cNvPr id="6" name="Afbeelding 5">
            <a:extLst>
              <a:ext uri="{FF2B5EF4-FFF2-40B4-BE49-F238E27FC236}">
                <a16:creationId xmlns:a16="http://schemas.microsoft.com/office/drawing/2014/main" id="{65AC1960-42B0-4F2E-84D6-1DA29B8D41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3184930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186C8-8AF5-4258-A684-57CF33F52F72}"/>
              </a:ext>
            </a:extLst>
          </p:cNvPr>
          <p:cNvSpPr>
            <a:spLocks noGrp="1"/>
          </p:cNvSpPr>
          <p:nvPr>
            <p:ph type="title"/>
          </p:nvPr>
        </p:nvSpPr>
        <p:spPr>
          <a:xfrm>
            <a:off x="657224" y="499533"/>
            <a:ext cx="10772775" cy="1345146"/>
          </a:xfrm>
        </p:spPr>
        <p:txBody>
          <a:bodyPr rtlCol="0">
            <a:normAutofit/>
          </a:bodyPr>
          <a:lstStyle/>
          <a:p>
            <a:r>
              <a:rPr lang="nl-NL" dirty="0">
                <a:latin typeface="Times New Roman" panose="02020603050405020304" pitchFamily="18" charset="0"/>
                <a:cs typeface="Times New Roman" panose="02020603050405020304" pitchFamily="18" charset="0"/>
              </a:rPr>
              <a:t>Output</a:t>
            </a:r>
          </a:p>
        </p:txBody>
      </p:sp>
      <p:sp>
        <p:nvSpPr>
          <p:cNvPr id="7" name="Tekstvak 6">
            <a:extLst>
              <a:ext uri="{FF2B5EF4-FFF2-40B4-BE49-F238E27FC236}">
                <a16:creationId xmlns:a16="http://schemas.microsoft.com/office/drawing/2014/main" id="{46D5D12C-0A01-4B22-BB32-4C79710E2816}"/>
              </a:ext>
            </a:extLst>
          </p:cNvPr>
          <p:cNvSpPr txBox="1"/>
          <p:nvPr/>
        </p:nvSpPr>
        <p:spPr>
          <a:xfrm>
            <a:off x="657224" y="1844679"/>
            <a:ext cx="9503789" cy="1649041"/>
          </a:xfrm>
          <a:prstGeom prst="rect">
            <a:avLst/>
          </a:prstGeom>
          <a:noFill/>
        </p:spPr>
        <p:txBody>
          <a:bodyPr wrap="square" rtlCol="0">
            <a:spAutoFit/>
          </a:bodyPr>
          <a:lstStyle/>
          <a:p>
            <a:pPr marL="285750" indent="-285750">
              <a:lnSpc>
                <a:spcPct val="80000"/>
              </a:lnSpc>
              <a:buFont typeface="Wingdings" panose="05000000000000000000" pitchFamily="2" charset="2"/>
              <a:buChar char="§"/>
            </a:pPr>
            <a:r>
              <a:rPr lang="nl-NL" dirty="0"/>
              <a:t>&gt;3 uitgewerkte interviews;</a:t>
            </a:r>
          </a:p>
          <a:p>
            <a:pPr marL="285750" indent="-285750">
              <a:lnSpc>
                <a:spcPct val="80000"/>
              </a:lnSpc>
              <a:buFont typeface="Wingdings" panose="05000000000000000000" pitchFamily="2" charset="2"/>
              <a:buChar char="§"/>
            </a:pPr>
            <a:endParaRPr lang="nl-NL" dirty="0"/>
          </a:p>
          <a:p>
            <a:pPr marL="285750" indent="-285750">
              <a:lnSpc>
                <a:spcPct val="80000"/>
              </a:lnSpc>
              <a:buFont typeface="Wingdings" panose="05000000000000000000" pitchFamily="2" charset="2"/>
              <a:buChar char="§"/>
            </a:pPr>
            <a:r>
              <a:rPr lang="nl-NL" dirty="0"/>
              <a:t>Een eerste inkijk in de bedrijfscultuur;</a:t>
            </a:r>
          </a:p>
          <a:p>
            <a:pPr marL="285750" indent="-285750">
              <a:lnSpc>
                <a:spcPct val="80000"/>
              </a:lnSpc>
              <a:buFont typeface="Wingdings" panose="05000000000000000000" pitchFamily="2" charset="2"/>
              <a:buChar char="§"/>
            </a:pPr>
            <a:endParaRPr lang="nl-NL" dirty="0"/>
          </a:p>
          <a:p>
            <a:pPr marL="285750" indent="-285750">
              <a:lnSpc>
                <a:spcPct val="80000"/>
              </a:lnSpc>
              <a:buFont typeface="Wingdings" panose="05000000000000000000" pitchFamily="2" charset="2"/>
              <a:buChar char="§"/>
            </a:pPr>
            <a:r>
              <a:rPr lang="nl-NL" dirty="0"/>
              <a:t>Inzicht gekregen op de organisatie per pijler;</a:t>
            </a:r>
          </a:p>
          <a:p>
            <a:pPr marL="285750" indent="-285750">
              <a:lnSpc>
                <a:spcPct val="80000"/>
              </a:lnSpc>
              <a:buFont typeface="Wingdings" panose="05000000000000000000" pitchFamily="2" charset="2"/>
              <a:buChar char="§"/>
            </a:pPr>
            <a:endParaRPr lang="nl-NL" dirty="0"/>
          </a:p>
          <a:p>
            <a:pPr marL="285750" indent="-285750">
              <a:lnSpc>
                <a:spcPct val="80000"/>
              </a:lnSpc>
              <a:buFont typeface="Wingdings" panose="05000000000000000000" pitchFamily="2" charset="2"/>
              <a:buChar char="§"/>
            </a:pPr>
            <a:r>
              <a:rPr lang="nl-NL" dirty="0"/>
              <a:t>Het zien van kansen om de synergie van het bedrijf te verbeteren.</a:t>
            </a:r>
          </a:p>
        </p:txBody>
      </p:sp>
      <p:sp>
        <p:nvSpPr>
          <p:cNvPr id="14" name="Tekstvak 13">
            <a:extLst>
              <a:ext uri="{FF2B5EF4-FFF2-40B4-BE49-F238E27FC236}">
                <a16:creationId xmlns:a16="http://schemas.microsoft.com/office/drawing/2014/main" id="{1ED17CBF-A2FF-410F-B364-7FC2E6BF091C}"/>
              </a:ext>
            </a:extLst>
          </p:cNvPr>
          <p:cNvSpPr txBox="1"/>
          <p:nvPr/>
        </p:nvSpPr>
        <p:spPr>
          <a:xfrm>
            <a:off x="0" y="6122430"/>
            <a:ext cx="12192000" cy="369332"/>
          </a:xfrm>
          <a:prstGeom prst="rect">
            <a:avLst/>
          </a:prstGeom>
          <a:solidFill>
            <a:srgbClr val="98012E"/>
          </a:solidFill>
        </p:spPr>
        <p:txBody>
          <a:bodyPr wrap="square" rtlCol="0">
            <a:spAutoFit/>
          </a:bodyPr>
          <a:lstStyle/>
          <a:p>
            <a:r>
              <a:rPr lang="nl-NL" b="1" dirty="0">
                <a:solidFill>
                  <a:schemeClr val="bg1"/>
                </a:solidFill>
              </a:rPr>
              <a:t>	Tool 1: Interviews</a:t>
            </a:r>
          </a:p>
        </p:txBody>
      </p:sp>
      <p:pic>
        <p:nvPicPr>
          <p:cNvPr id="6" name="Afbeelding 5">
            <a:extLst>
              <a:ext uri="{FF2B5EF4-FFF2-40B4-BE49-F238E27FC236}">
                <a16:creationId xmlns:a16="http://schemas.microsoft.com/office/drawing/2014/main" id="{AB375E87-1F35-4FB6-A3C6-5CFA468D14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22599" y="542814"/>
            <a:ext cx="4212177" cy="577539"/>
          </a:xfrm>
          <a:prstGeom prst="rect">
            <a:avLst/>
          </a:prstGeom>
        </p:spPr>
      </p:pic>
    </p:spTree>
    <p:extLst>
      <p:ext uri="{BB962C8B-B14F-4D97-AF65-F5344CB8AC3E}">
        <p14:creationId xmlns:p14="http://schemas.microsoft.com/office/powerpoint/2010/main" val="206180593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242</Words>
  <Application>Microsoft Office PowerPoint</Application>
  <PresentationFormat>Breedbeeld</PresentationFormat>
  <Paragraphs>43</Paragraphs>
  <Slides>5</Slides>
  <Notes>5</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5</vt:i4>
      </vt:variant>
    </vt:vector>
  </HeadingPairs>
  <TitlesOfParts>
    <vt:vector size="11" baseType="lpstr">
      <vt:lpstr>Arial</vt:lpstr>
      <vt:lpstr>Calibri</vt:lpstr>
      <vt:lpstr>Calibri Light</vt:lpstr>
      <vt:lpstr>Times New Roman</vt:lpstr>
      <vt:lpstr>Wingdings</vt:lpstr>
      <vt:lpstr>Kantoorthema</vt:lpstr>
      <vt:lpstr>PowerPoint-presentatie</vt:lpstr>
      <vt:lpstr>Interviews  Wat vindt iedereen nu écht?</vt:lpstr>
      <vt:lpstr>Doel</vt:lpstr>
      <vt:lpstr>Werkwijze</vt:lpstr>
      <vt:lpstr>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Hanne Spekreijse | Alba Concepts</dc:creator>
  <cp:lastModifiedBy>Hanne Spekreijse | Alba Concepts</cp:lastModifiedBy>
  <cp:revision>4</cp:revision>
  <dcterms:created xsi:type="dcterms:W3CDTF">2020-04-15T10:11:04Z</dcterms:created>
  <dcterms:modified xsi:type="dcterms:W3CDTF">2020-05-19T06:12:54Z</dcterms:modified>
</cp:coreProperties>
</file>