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28" r:id="rId2"/>
    <p:sldId id="340" r:id="rId3"/>
    <p:sldId id="341" r:id="rId4"/>
    <p:sldId id="345" r:id="rId5"/>
    <p:sldId id="346" r:id="rId6"/>
    <p:sldId id="347" r:id="rId7"/>
    <p:sldId id="329" r:id="rId8"/>
    <p:sldId id="272" r:id="rId9"/>
    <p:sldId id="274" r:id="rId10"/>
    <p:sldId id="275" r:id="rId11"/>
    <p:sldId id="276" r:id="rId12"/>
    <p:sldId id="330" r:id="rId13"/>
    <p:sldId id="261" r:id="rId14"/>
    <p:sldId id="262" r:id="rId15"/>
    <p:sldId id="268" r:id="rId16"/>
    <p:sldId id="265" r:id="rId17"/>
    <p:sldId id="281" r:id="rId18"/>
    <p:sldId id="282" r:id="rId19"/>
    <p:sldId id="267" r:id="rId20"/>
    <p:sldId id="331" r:id="rId21"/>
    <p:sldId id="273" r:id="rId22"/>
    <p:sldId id="277" r:id="rId23"/>
    <p:sldId id="278" r:id="rId24"/>
    <p:sldId id="327" r:id="rId25"/>
    <p:sldId id="279" r:id="rId26"/>
    <p:sldId id="332" r:id="rId27"/>
    <p:sldId id="284" r:id="rId28"/>
    <p:sldId id="285" r:id="rId29"/>
    <p:sldId id="286" r:id="rId30"/>
    <p:sldId id="287" r:id="rId31"/>
    <p:sldId id="334" r:id="rId32"/>
    <p:sldId id="294" r:id="rId33"/>
    <p:sldId id="295" r:id="rId34"/>
    <p:sldId id="296" r:id="rId35"/>
    <p:sldId id="321" r:id="rId36"/>
    <p:sldId id="297" r:id="rId37"/>
    <p:sldId id="335" r:id="rId38"/>
    <p:sldId id="299" r:id="rId39"/>
    <p:sldId id="300" r:id="rId40"/>
    <p:sldId id="301" r:id="rId41"/>
    <p:sldId id="336" r:id="rId42"/>
    <p:sldId id="302" r:id="rId43"/>
    <p:sldId id="337" r:id="rId44"/>
    <p:sldId id="304" r:id="rId45"/>
    <p:sldId id="305" r:id="rId46"/>
    <p:sldId id="306" r:id="rId47"/>
    <p:sldId id="308" r:id="rId48"/>
    <p:sldId id="307" r:id="rId49"/>
    <p:sldId id="338" r:id="rId50"/>
    <p:sldId id="312" r:id="rId51"/>
    <p:sldId id="313" r:id="rId52"/>
    <p:sldId id="314" r:id="rId53"/>
    <p:sldId id="339" r:id="rId54"/>
    <p:sldId id="315" r:id="rId5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B991D-58C3-4BD3-B879-5C401F89DDBA}" type="datetimeFigureOut">
              <a:rPr lang="nl-NL" smtClean="0"/>
              <a:t>19-5-2020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71163F-2EF3-40D7-AD8D-66C7B2B66287}" type="slidenum">
              <a:rPr lang="nl-NL" smtClean="0"/>
              <a:t>‹nr.›</a:t>
            </a:fld>
            <a:endParaRPr lang="nl-NL"/>
          </a:p>
        </p:txBody>
      </p:sp>
    </p:spTree>
    <p:extLst>
      <p:ext uri="{BB962C8B-B14F-4D97-AF65-F5344CB8AC3E}">
        <p14:creationId xmlns:p14="http://schemas.microsoft.com/office/powerpoint/2010/main" val="3652321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rvey.kantoorvolenergie.nl/index.php/948678/lang-n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a:t>
            </a:fld>
            <a:endParaRPr lang="nl-NL" dirty="0"/>
          </a:p>
        </p:txBody>
      </p:sp>
    </p:spTree>
    <p:extLst>
      <p:ext uri="{BB962C8B-B14F-4D97-AF65-F5344CB8AC3E}">
        <p14:creationId xmlns:p14="http://schemas.microsoft.com/office/powerpoint/2010/main" val="1440834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10</a:t>
            </a:fld>
            <a:endParaRPr lang="nl-NL" dirty="0"/>
          </a:p>
        </p:txBody>
      </p:sp>
    </p:spTree>
    <p:extLst>
      <p:ext uri="{BB962C8B-B14F-4D97-AF65-F5344CB8AC3E}">
        <p14:creationId xmlns:p14="http://schemas.microsoft.com/office/powerpoint/2010/main" val="2151718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11</a:t>
            </a:fld>
            <a:endParaRPr lang="nl-NL" dirty="0"/>
          </a:p>
        </p:txBody>
      </p:sp>
    </p:spTree>
    <p:extLst>
      <p:ext uri="{BB962C8B-B14F-4D97-AF65-F5344CB8AC3E}">
        <p14:creationId xmlns:p14="http://schemas.microsoft.com/office/powerpoint/2010/main" val="3021546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12</a:t>
            </a:fld>
            <a:endParaRPr lang="nl-NL" dirty="0"/>
          </a:p>
        </p:txBody>
      </p:sp>
    </p:spTree>
    <p:extLst>
      <p:ext uri="{BB962C8B-B14F-4D97-AF65-F5344CB8AC3E}">
        <p14:creationId xmlns:p14="http://schemas.microsoft.com/office/powerpoint/2010/main" val="283271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13</a:t>
            </a:fld>
            <a:endParaRPr lang="nl-NL" dirty="0"/>
          </a:p>
        </p:txBody>
      </p:sp>
    </p:spTree>
    <p:extLst>
      <p:ext uri="{BB962C8B-B14F-4D97-AF65-F5344CB8AC3E}">
        <p14:creationId xmlns:p14="http://schemas.microsoft.com/office/powerpoint/2010/main" val="3962695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14</a:t>
            </a:fld>
            <a:endParaRPr lang="nl-NL" dirty="0"/>
          </a:p>
        </p:txBody>
      </p:sp>
    </p:spTree>
    <p:extLst>
      <p:ext uri="{BB962C8B-B14F-4D97-AF65-F5344CB8AC3E}">
        <p14:creationId xmlns:p14="http://schemas.microsoft.com/office/powerpoint/2010/main" val="1743694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15</a:t>
            </a:fld>
            <a:endParaRPr lang="nl-NL" dirty="0"/>
          </a:p>
        </p:txBody>
      </p:sp>
    </p:spTree>
    <p:extLst>
      <p:ext uri="{BB962C8B-B14F-4D97-AF65-F5344CB8AC3E}">
        <p14:creationId xmlns:p14="http://schemas.microsoft.com/office/powerpoint/2010/main" val="242070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16</a:t>
            </a:fld>
            <a:endParaRPr lang="nl-NL" dirty="0"/>
          </a:p>
        </p:txBody>
      </p:sp>
    </p:spTree>
    <p:extLst>
      <p:ext uri="{BB962C8B-B14F-4D97-AF65-F5344CB8AC3E}">
        <p14:creationId xmlns:p14="http://schemas.microsoft.com/office/powerpoint/2010/main" val="2639858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17</a:t>
            </a:fld>
            <a:endParaRPr lang="nl-NL" dirty="0"/>
          </a:p>
        </p:txBody>
      </p:sp>
    </p:spTree>
    <p:extLst>
      <p:ext uri="{BB962C8B-B14F-4D97-AF65-F5344CB8AC3E}">
        <p14:creationId xmlns:p14="http://schemas.microsoft.com/office/powerpoint/2010/main" val="2898395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18</a:t>
            </a:fld>
            <a:endParaRPr lang="nl-NL" dirty="0"/>
          </a:p>
        </p:txBody>
      </p:sp>
    </p:spTree>
    <p:extLst>
      <p:ext uri="{BB962C8B-B14F-4D97-AF65-F5344CB8AC3E}">
        <p14:creationId xmlns:p14="http://schemas.microsoft.com/office/powerpoint/2010/main" val="587235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19</a:t>
            </a:fld>
            <a:endParaRPr lang="nl-NL" dirty="0"/>
          </a:p>
        </p:txBody>
      </p:sp>
    </p:spTree>
    <p:extLst>
      <p:ext uri="{BB962C8B-B14F-4D97-AF65-F5344CB8AC3E}">
        <p14:creationId xmlns:p14="http://schemas.microsoft.com/office/powerpoint/2010/main" val="208896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a:t>
            </a:fld>
            <a:endParaRPr lang="nl-NL" dirty="0"/>
          </a:p>
        </p:txBody>
      </p:sp>
    </p:spTree>
    <p:extLst>
      <p:ext uri="{BB962C8B-B14F-4D97-AF65-F5344CB8AC3E}">
        <p14:creationId xmlns:p14="http://schemas.microsoft.com/office/powerpoint/2010/main" val="2115635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20</a:t>
            </a:fld>
            <a:endParaRPr lang="nl-NL" dirty="0"/>
          </a:p>
        </p:txBody>
      </p:sp>
    </p:spTree>
    <p:extLst>
      <p:ext uri="{BB962C8B-B14F-4D97-AF65-F5344CB8AC3E}">
        <p14:creationId xmlns:p14="http://schemas.microsoft.com/office/powerpoint/2010/main" val="1790679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r>
              <a:rPr lang="nl-NL" sz="1200" u="sng" kern="1200" dirty="0">
                <a:solidFill>
                  <a:schemeClr val="tx1"/>
                </a:solidFill>
                <a:effectLst/>
                <a:latin typeface="+mn-lt"/>
                <a:ea typeface="+mn-ea"/>
                <a:cs typeface="+mn-cs"/>
                <a:hlinkClick r:id="rId3"/>
              </a:rPr>
              <a:t>http://survey.kantoorvolenergie.nl/index.php/948678/lang-nl</a:t>
            </a:r>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21</a:t>
            </a:fld>
            <a:endParaRPr lang="nl-NL" dirty="0"/>
          </a:p>
        </p:txBody>
      </p:sp>
    </p:spTree>
    <p:extLst>
      <p:ext uri="{BB962C8B-B14F-4D97-AF65-F5344CB8AC3E}">
        <p14:creationId xmlns:p14="http://schemas.microsoft.com/office/powerpoint/2010/main" val="2140577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22</a:t>
            </a:fld>
            <a:endParaRPr lang="nl-NL" dirty="0"/>
          </a:p>
        </p:txBody>
      </p:sp>
    </p:spTree>
    <p:extLst>
      <p:ext uri="{BB962C8B-B14F-4D97-AF65-F5344CB8AC3E}">
        <p14:creationId xmlns:p14="http://schemas.microsoft.com/office/powerpoint/2010/main" val="494886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23</a:t>
            </a:fld>
            <a:endParaRPr lang="nl-NL" dirty="0"/>
          </a:p>
        </p:txBody>
      </p:sp>
    </p:spTree>
    <p:extLst>
      <p:ext uri="{BB962C8B-B14F-4D97-AF65-F5344CB8AC3E}">
        <p14:creationId xmlns:p14="http://schemas.microsoft.com/office/powerpoint/2010/main" val="478258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24</a:t>
            </a:fld>
            <a:endParaRPr lang="nl-NL" dirty="0"/>
          </a:p>
        </p:txBody>
      </p:sp>
    </p:spTree>
    <p:extLst>
      <p:ext uri="{BB962C8B-B14F-4D97-AF65-F5344CB8AC3E}">
        <p14:creationId xmlns:p14="http://schemas.microsoft.com/office/powerpoint/2010/main" val="2840222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25</a:t>
            </a:fld>
            <a:endParaRPr lang="nl-NL" dirty="0"/>
          </a:p>
        </p:txBody>
      </p:sp>
    </p:spTree>
    <p:extLst>
      <p:ext uri="{BB962C8B-B14F-4D97-AF65-F5344CB8AC3E}">
        <p14:creationId xmlns:p14="http://schemas.microsoft.com/office/powerpoint/2010/main" val="3512993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26</a:t>
            </a:fld>
            <a:endParaRPr lang="nl-NL" dirty="0"/>
          </a:p>
        </p:txBody>
      </p:sp>
    </p:spTree>
    <p:extLst>
      <p:ext uri="{BB962C8B-B14F-4D97-AF65-F5344CB8AC3E}">
        <p14:creationId xmlns:p14="http://schemas.microsoft.com/office/powerpoint/2010/main" val="2959660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27</a:t>
            </a:fld>
            <a:endParaRPr lang="nl-NL" dirty="0"/>
          </a:p>
        </p:txBody>
      </p:sp>
    </p:spTree>
    <p:extLst>
      <p:ext uri="{BB962C8B-B14F-4D97-AF65-F5344CB8AC3E}">
        <p14:creationId xmlns:p14="http://schemas.microsoft.com/office/powerpoint/2010/main" val="3664487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28</a:t>
            </a:fld>
            <a:endParaRPr lang="nl-NL" dirty="0"/>
          </a:p>
        </p:txBody>
      </p:sp>
    </p:spTree>
    <p:extLst>
      <p:ext uri="{BB962C8B-B14F-4D97-AF65-F5344CB8AC3E}">
        <p14:creationId xmlns:p14="http://schemas.microsoft.com/office/powerpoint/2010/main" val="1431019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29</a:t>
            </a:fld>
            <a:endParaRPr lang="nl-NL" dirty="0"/>
          </a:p>
        </p:txBody>
      </p:sp>
    </p:spTree>
    <p:extLst>
      <p:ext uri="{BB962C8B-B14F-4D97-AF65-F5344CB8AC3E}">
        <p14:creationId xmlns:p14="http://schemas.microsoft.com/office/powerpoint/2010/main" val="62943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a:t>
            </a:fld>
            <a:endParaRPr lang="nl-NL" dirty="0"/>
          </a:p>
        </p:txBody>
      </p:sp>
    </p:spTree>
    <p:extLst>
      <p:ext uri="{BB962C8B-B14F-4D97-AF65-F5344CB8AC3E}">
        <p14:creationId xmlns:p14="http://schemas.microsoft.com/office/powerpoint/2010/main" val="4179973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30</a:t>
            </a:fld>
            <a:endParaRPr lang="nl-NL" dirty="0"/>
          </a:p>
        </p:txBody>
      </p:sp>
    </p:spTree>
    <p:extLst>
      <p:ext uri="{BB962C8B-B14F-4D97-AF65-F5344CB8AC3E}">
        <p14:creationId xmlns:p14="http://schemas.microsoft.com/office/powerpoint/2010/main" val="2074749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31</a:t>
            </a:fld>
            <a:endParaRPr lang="nl-NL" dirty="0"/>
          </a:p>
        </p:txBody>
      </p:sp>
    </p:spTree>
    <p:extLst>
      <p:ext uri="{BB962C8B-B14F-4D97-AF65-F5344CB8AC3E}">
        <p14:creationId xmlns:p14="http://schemas.microsoft.com/office/powerpoint/2010/main" val="1570193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32</a:t>
            </a:fld>
            <a:endParaRPr lang="nl-NL" dirty="0"/>
          </a:p>
        </p:txBody>
      </p:sp>
    </p:spTree>
    <p:extLst>
      <p:ext uri="{BB962C8B-B14F-4D97-AF65-F5344CB8AC3E}">
        <p14:creationId xmlns:p14="http://schemas.microsoft.com/office/powerpoint/2010/main" val="2385505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33</a:t>
            </a:fld>
            <a:endParaRPr lang="nl-NL" dirty="0"/>
          </a:p>
        </p:txBody>
      </p:sp>
    </p:spTree>
    <p:extLst>
      <p:ext uri="{BB962C8B-B14F-4D97-AF65-F5344CB8AC3E}">
        <p14:creationId xmlns:p14="http://schemas.microsoft.com/office/powerpoint/2010/main" val="2271913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34</a:t>
            </a:fld>
            <a:endParaRPr lang="nl-NL" dirty="0"/>
          </a:p>
        </p:txBody>
      </p:sp>
    </p:spTree>
    <p:extLst>
      <p:ext uri="{BB962C8B-B14F-4D97-AF65-F5344CB8AC3E}">
        <p14:creationId xmlns:p14="http://schemas.microsoft.com/office/powerpoint/2010/main" val="1226008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35</a:t>
            </a:fld>
            <a:endParaRPr lang="nl-NL" dirty="0"/>
          </a:p>
        </p:txBody>
      </p:sp>
    </p:spTree>
    <p:extLst>
      <p:ext uri="{BB962C8B-B14F-4D97-AF65-F5344CB8AC3E}">
        <p14:creationId xmlns:p14="http://schemas.microsoft.com/office/powerpoint/2010/main" val="1703477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36</a:t>
            </a:fld>
            <a:endParaRPr lang="nl-NL" dirty="0"/>
          </a:p>
        </p:txBody>
      </p:sp>
    </p:spTree>
    <p:extLst>
      <p:ext uri="{BB962C8B-B14F-4D97-AF65-F5344CB8AC3E}">
        <p14:creationId xmlns:p14="http://schemas.microsoft.com/office/powerpoint/2010/main" val="133230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37</a:t>
            </a:fld>
            <a:endParaRPr lang="nl-NL" dirty="0"/>
          </a:p>
        </p:txBody>
      </p:sp>
    </p:spTree>
    <p:extLst>
      <p:ext uri="{BB962C8B-B14F-4D97-AF65-F5344CB8AC3E}">
        <p14:creationId xmlns:p14="http://schemas.microsoft.com/office/powerpoint/2010/main" val="417997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38</a:t>
            </a:fld>
            <a:endParaRPr lang="nl-NL" dirty="0"/>
          </a:p>
        </p:txBody>
      </p:sp>
    </p:spTree>
    <p:extLst>
      <p:ext uri="{BB962C8B-B14F-4D97-AF65-F5344CB8AC3E}">
        <p14:creationId xmlns:p14="http://schemas.microsoft.com/office/powerpoint/2010/main" val="2842062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39</a:t>
            </a:fld>
            <a:endParaRPr lang="nl-NL" dirty="0"/>
          </a:p>
        </p:txBody>
      </p:sp>
    </p:spTree>
    <p:extLst>
      <p:ext uri="{BB962C8B-B14F-4D97-AF65-F5344CB8AC3E}">
        <p14:creationId xmlns:p14="http://schemas.microsoft.com/office/powerpoint/2010/main" val="1467385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a:t>
            </a:fld>
            <a:endParaRPr lang="nl-NL" dirty="0"/>
          </a:p>
        </p:txBody>
      </p:sp>
    </p:spTree>
    <p:extLst>
      <p:ext uri="{BB962C8B-B14F-4D97-AF65-F5344CB8AC3E}">
        <p14:creationId xmlns:p14="http://schemas.microsoft.com/office/powerpoint/2010/main" val="2282824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40</a:t>
            </a:fld>
            <a:endParaRPr lang="nl-NL" dirty="0"/>
          </a:p>
        </p:txBody>
      </p:sp>
    </p:spTree>
    <p:extLst>
      <p:ext uri="{BB962C8B-B14F-4D97-AF65-F5344CB8AC3E}">
        <p14:creationId xmlns:p14="http://schemas.microsoft.com/office/powerpoint/2010/main" val="3860124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41</a:t>
            </a:fld>
            <a:endParaRPr lang="nl-NL" dirty="0"/>
          </a:p>
        </p:txBody>
      </p:sp>
    </p:spTree>
    <p:extLst>
      <p:ext uri="{BB962C8B-B14F-4D97-AF65-F5344CB8AC3E}">
        <p14:creationId xmlns:p14="http://schemas.microsoft.com/office/powerpoint/2010/main" val="3836247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42</a:t>
            </a:fld>
            <a:endParaRPr lang="nl-NL" dirty="0"/>
          </a:p>
        </p:txBody>
      </p:sp>
    </p:spTree>
    <p:extLst>
      <p:ext uri="{BB962C8B-B14F-4D97-AF65-F5344CB8AC3E}">
        <p14:creationId xmlns:p14="http://schemas.microsoft.com/office/powerpoint/2010/main" val="2578019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43</a:t>
            </a:fld>
            <a:endParaRPr lang="nl-NL" dirty="0"/>
          </a:p>
        </p:txBody>
      </p:sp>
    </p:spTree>
    <p:extLst>
      <p:ext uri="{BB962C8B-B14F-4D97-AF65-F5344CB8AC3E}">
        <p14:creationId xmlns:p14="http://schemas.microsoft.com/office/powerpoint/2010/main" val="4038112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44</a:t>
            </a:fld>
            <a:endParaRPr lang="nl-NL" dirty="0"/>
          </a:p>
        </p:txBody>
      </p:sp>
    </p:spTree>
    <p:extLst>
      <p:ext uri="{BB962C8B-B14F-4D97-AF65-F5344CB8AC3E}">
        <p14:creationId xmlns:p14="http://schemas.microsoft.com/office/powerpoint/2010/main" val="2903893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45</a:t>
            </a:fld>
            <a:endParaRPr lang="nl-NL" dirty="0"/>
          </a:p>
        </p:txBody>
      </p:sp>
    </p:spTree>
    <p:extLst>
      <p:ext uri="{BB962C8B-B14F-4D97-AF65-F5344CB8AC3E}">
        <p14:creationId xmlns:p14="http://schemas.microsoft.com/office/powerpoint/2010/main" val="1443554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46</a:t>
            </a:fld>
            <a:endParaRPr lang="nl-NL" dirty="0"/>
          </a:p>
        </p:txBody>
      </p:sp>
    </p:spTree>
    <p:extLst>
      <p:ext uri="{BB962C8B-B14F-4D97-AF65-F5344CB8AC3E}">
        <p14:creationId xmlns:p14="http://schemas.microsoft.com/office/powerpoint/2010/main" val="2909306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47</a:t>
            </a:fld>
            <a:endParaRPr lang="nl-NL" dirty="0"/>
          </a:p>
        </p:txBody>
      </p:sp>
    </p:spTree>
    <p:extLst>
      <p:ext uri="{BB962C8B-B14F-4D97-AF65-F5344CB8AC3E}">
        <p14:creationId xmlns:p14="http://schemas.microsoft.com/office/powerpoint/2010/main" val="11297429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48</a:t>
            </a:fld>
            <a:endParaRPr lang="nl-NL" dirty="0"/>
          </a:p>
        </p:txBody>
      </p:sp>
    </p:spTree>
    <p:extLst>
      <p:ext uri="{BB962C8B-B14F-4D97-AF65-F5344CB8AC3E}">
        <p14:creationId xmlns:p14="http://schemas.microsoft.com/office/powerpoint/2010/main" val="3906682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49</a:t>
            </a:fld>
            <a:endParaRPr lang="nl-NL" dirty="0"/>
          </a:p>
        </p:txBody>
      </p:sp>
    </p:spTree>
    <p:extLst>
      <p:ext uri="{BB962C8B-B14F-4D97-AF65-F5344CB8AC3E}">
        <p14:creationId xmlns:p14="http://schemas.microsoft.com/office/powerpoint/2010/main" val="3473083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5</a:t>
            </a:fld>
            <a:endParaRPr lang="nl-NL" dirty="0"/>
          </a:p>
        </p:txBody>
      </p:sp>
    </p:spTree>
    <p:extLst>
      <p:ext uri="{BB962C8B-B14F-4D97-AF65-F5344CB8AC3E}">
        <p14:creationId xmlns:p14="http://schemas.microsoft.com/office/powerpoint/2010/main" val="5435132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50</a:t>
            </a:fld>
            <a:endParaRPr lang="nl-NL" dirty="0"/>
          </a:p>
        </p:txBody>
      </p:sp>
    </p:spTree>
    <p:extLst>
      <p:ext uri="{BB962C8B-B14F-4D97-AF65-F5344CB8AC3E}">
        <p14:creationId xmlns:p14="http://schemas.microsoft.com/office/powerpoint/2010/main" val="1616733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51</a:t>
            </a:fld>
            <a:endParaRPr lang="nl-NL" dirty="0"/>
          </a:p>
        </p:txBody>
      </p:sp>
    </p:spTree>
    <p:extLst>
      <p:ext uri="{BB962C8B-B14F-4D97-AF65-F5344CB8AC3E}">
        <p14:creationId xmlns:p14="http://schemas.microsoft.com/office/powerpoint/2010/main" val="31399332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52</a:t>
            </a:fld>
            <a:endParaRPr lang="nl-NL" dirty="0"/>
          </a:p>
        </p:txBody>
      </p:sp>
    </p:spTree>
    <p:extLst>
      <p:ext uri="{BB962C8B-B14F-4D97-AF65-F5344CB8AC3E}">
        <p14:creationId xmlns:p14="http://schemas.microsoft.com/office/powerpoint/2010/main" val="445337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53</a:t>
            </a:fld>
            <a:endParaRPr lang="nl-NL" dirty="0"/>
          </a:p>
        </p:txBody>
      </p:sp>
    </p:spTree>
    <p:extLst>
      <p:ext uri="{BB962C8B-B14F-4D97-AF65-F5344CB8AC3E}">
        <p14:creationId xmlns:p14="http://schemas.microsoft.com/office/powerpoint/2010/main" val="11117474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54</a:t>
            </a:fld>
            <a:endParaRPr lang="nl-NL" dirty="0"/>
          </a:p>
        </p:txBody>
      </p:sp>
    </p:spTree>
    <p:extLst>
      <p:ext uri="{BB962C8B-B14F-4D97-AF65-F5344CB8AC3E}">
        <p14:creationId xmlns:p14="http://schemas.microsoft.com/office/powerpoint/2010/main" val="162439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6</a:t>
            </a:fld>
            <a:endParaRPr lang="nl-NL" dirty="0"/>
          </a:p>
        </p:txBody>
      </p:sp>
    </p:spTree>
    <p:extLst>
      <p:ext uri="{BB962C8B-B14F-4D97-AF65-F5344CB8AC3E}">
        <p14:creationId xmlns:p14="http://schemas.microsoft.com/office/powerpoint/2010/main" val="131554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7</a:t>
            </a:fld>
            <a:endParaRPr lang="nl-NL" dirty="0"/>
          </a:p>
        </p:txBody>
      </p:sp>
    </p:spTree>
    <p:extLst>
      <p:ext uri="{BB962C8B-B14F-4D97-AF65-F5344CB8AC3E}">
        <p14:creationId xmlns:p14="http://schemas.microsoft.com/office/powerpoint/2010/main" val="315932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8</a:t>
            </a:fld>
            <a:endParaRPr lang="nl-NL" dirty="0"/>
          </a:p>
        </p:txBody>
      </p:sp>
    </p:spTree>
    <p:extLst>
      <p:ext uri="{BB962C8B-B14F-4D97-AF65-F5344CB8AC3E}">
        <p14:creationId xmlns:p14="http://schemas.microsoft.com/office/powerpoint/2010/main" val="1883893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2F937A20-946F-4FE9-9157-769BA906E7B5}" type="slidenum">
              <a:rPr lang="nl-NL" smtClean="0"/>
              <a:t>9</a:t>
            </a:fld>
            <a:endParaRPr lang="nl-NL" dirty="0"/>
          </a:p>
        </p:txBody>
      </p:sp>
    </p:spTree>
    <p:extLst>
      <p:ext uri="{BB962C8B-B14F-4D97-AF65-F5344CB8AC3E}">
        <p14:creationId xmlns:p14="http://schemas.microsoft.com/office/powerpoint/2010/main" val="2987901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961D4-FA39-43D3-ADA0-D066DFA525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EDA78B6-0A12-426B-B44E-780E891C2C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731C6A2-74A8-4A47-81A7-6684BCBE016F}"/>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5" name="Tijdelijke aanduiding voor voettekst 4">
            <a:extLst>
              <a:ext uri="{FF2B5EF4-FFF2-40B4-BE49-F238E27FC236}">
                <a16:creationId xmlns:a16="http://schemas.microsoft.com/office/drawing/2014/main" id="{C645FB54-1C17-4DE2-8809-8A98993A454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B8899ED-324B-4558-8350-6BA9AA745A3E}"/>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2558769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74E1C-2379-4955-BF6A-DA6BD6940A1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662BC67-5EB5-4178-B20A-C6000BC503C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5D5461-2083-4505-B65E-B0E3D0E7FA06}"/>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5" name="Tijdelijke aanduiding voor voettekst 4">
            <a:extLst>
              <a:ext uri="{FF2B5EF4-FFF2-40B4-BE49-F238E27FC236}">
                <a16:creationId xmlns:a16="http://schemas.microsoft.com/office/drawing/2014/main" id="{7ED7DD3D-FB6B-43F2-9396-935990F80A1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35A770-3367-4C54-B89E-77573C4E3E7E}"/>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6348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81A0697-A96D-4660-A488-DC8AF5ACCA7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BBA94DB-5691-476D-ABC1-449EA4C42B4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15C628-09FE-4C54-8EBB-2B2BEE560A32}"/>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5" name="Tijdelijke aanduiding voor voettekst 4">
            <a:extLst>
              <a:ext uri="{FF2B5EF4-FFF2-40B4-BE49-F238E27FC236}">
                <a16:creationId xmlns:a16="http://schemas.microsoft.com/office/drawing/2014/main" id="{67256926-DEDE-4159-BBD4-D638CC09AAE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707183B-9DA8-4A23-B5EC-12E3585427C8}"/>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4258527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A6F3C-C744-40C7-84A2-C427D0454A2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8CF58A-4F2D-4CE2-A07C-7B5D33DA9DE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A3EB9A-D340-480C-B625-EDA95B43E403}"/>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5" name="Tijdelijke aanduiding voor voettekst 4">
            <a:extLst>
              <a:ext uri="{FF2B5EF4-FFF2-40B4-BE49-F238E27FC236}">
                <a16:creationId xmlns:a16="http://schemas.microsoft.com/office/drawing/2014/main" id="{036CE514-628C-4A2A-AD04-778EE7979D1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A93BC0-4253-436B-8765-0B52830E1446}"/>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332113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3C2C9-6A0F-48DD-901F-C035E88F61E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5105EDA-B969-4D0B-9CB3-F30720DD2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FA12125-23C9-4C09-A402-3302978E561B}"/>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5" name="Tijdelijke aanduiding voor voettekst 4">
            <a:extLst>
              <a:ext uri="{FF2B5EF4-FFF2-40B4-BE49-F238E27FC236}">
                <a16:creationId xmlns:a16="http://schemas.microsoft.com/office/drawing/2014/main" id="{C6128AE5-6D7F-4A36-85F2-230B3E7F042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D7703D6-397B-4455-839C-0A66D13A8C06}"/>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388476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06330-4481-498F-A9CE-6F2CECB3797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5A76D62-1A31-4637-B055-E023C0B7104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FA859E2-A41D-43C1-8344-A3D6C2D834E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1505B49-325F-4493-9F0E-68ECF98B50B9}"/>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6" name="Tijdelijke aanduiding voor voettekst 5">
            <a:extLst>
              <a:ext uri="{FF2B5EF4-FFF2-40B4-BE49-F238E27FC236}">
                <a16:creationId xmlns:a16="http://schemas.microsoft.com/office/drawing/2014/main" id="{4A38ECFD-9768-4542-BAC9-71C2CB1F51D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CDFEBB0-55CF-4BF1-9CED-3B9E3D7642E7}"/>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63680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999A2-8C8F-4790-8805-69ECBAD2372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7051D26-1FA7-4238-80DA-108E7C18E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19128D9-8DD1-4271-812B-909E4E9B2A6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9958F1C-DE09-4A2F-9F5E-7EC418E4C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BEC1377-3586-402F-B510-2D5D611D47E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B8B3244-BFE5-41DB-A9F0-3F4D9139DC42}"/>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8" name="Tijdelijke aanduiding voor voettekst 7">
            <a:extLst>
              <a:ext uri="{FF2B5EF4-FFF2-40B4-BE49-F238E27FC236}">
                <a16:creationId xmlns:a16="http://schemas.microsoft.com/office/drawing/2014/main" id="{6F3C3B7E-178F-44F3-B11D-A9549A49869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5F9E4D3-0E63-4541-B489-60CB7B01F340}"/>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3492702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7596F1-529A-4357-A1C4-499F78ED1C0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274D2E1-BCA5-43F0-BCC7-C3D1578FBD60}"/>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4" name="Tijdelijke aanduiding voor voettekst 3">
            <a:extLst>
              <a:ext uri="{FF2B5EF4-FFF2-40B4-BE49-F238E27FC236}">
                <a16:creationId xmlns:a16="http://schemas.microsoft.com/office/drawing/2014/main" id="{0044D001-DD9A-46DB-85A6-3470C8F1B9D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D88864C-19D3-4880-BE4C-6DEBCBE5F4BB}"/>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163442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1D54A7F-1328-4856-894B-C07A280D4E8D}"/>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3" name="Tijdelijke aanduiding voor voettekst 2">
            <a:extLst>
              <a:ext uri="{FF2B5EF4-FFF2-40B4-BE49-F238E27FC236}">
                <a16:creationId xmlns:a16="http://schemas.microsoft.com/office/drawing/2014/main" id="{DA27992A-CABF-4D23-BF56-AC887A0D6DB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FADA6EA-C10A-4E1D-A4E6-A839F1D529FC}"/>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5776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F9BDA-782B-4A68-B20B-ABF1A63049D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4753B28-E7E4-4814-B8F2-176B0B63B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FF9ABC7-EDCE-4A5F-8E4B-4347CDCC0D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E1C0220-8916-4DC5-9520-DF681DAC0887}"/>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6" name="Tijdelijke aanduiding voor voettekst 5">
            <a:extLst>
              <a:ext uri="{FF2B5EF4-FFF2-40B4-BE49-F238E27FC236}">
                <a16:creationId xmlns:a16="http://schemas.microsoft.com/office/drawing/2014/main" id="{65F15759-C727-4F2D-81D4-46BC40F06CA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622C74-9230-4315-8CD7-A2CC516A7241}"/>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305366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668DC-D7DC-47C8-9BD1-8F2E11896A1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2147C99-23DE-483F-96FB-DE2CD77D38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44B7037-0CE3-4D76-A72E-A94357C3F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A9BF46E-557B-4544-BEEB-55BDE9A1D4EB}"/>
              </a:ext>
            </a:extLst>
          </p:cNvPr>
          <p:cNvSpPr>
            <a:spLocks noGrp="1"/>
          </p:cNvSpPr>
          <p:nvPr>
            <p:ph type="dt" sz="half" idx="10"/>
          </p:nvPr>
        </p:nvSpPr>
        <p:spPr/>
        <p:txBody>
          <a:bodyPr/>
          <a:lstStyle/>
          <a:p>
            <a:fld id="{4F1A1D8B-9763-4215-92BA-D8984192AF09}" type="datetimeFigureOut">
              <a:rPr lang="nl-NL" smtClean="0"/>
              <a:t>19-5-2020</a:t>
            </a:fld>
            <a:endParaRPr lang="nl-NL"/>
          </a:p>
        </p:txBody>
      </p:sp>
      <p:sp>
        <p:nvSpPr>
          <p:cNvPr id="6" name="Tijdelijke aanduiding voor voettekst 5">
            <a:extLst>
              <a:ext uri="{FF2B5EF4-FFF2-40B4-BE49-F238E27FC236}">
                <a16:creationId xmlns:a16="http://schemas.microsoft.com/office/drawing/2014/main" id="{194B8357-409E-40FD-A326-7BC977812E8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2172FA-9240-496A-8C23-EBF11C0CEEDB}"/>
              </a:ext>
            </a:extLst>
          </p:cNvPr>
          <p:cNvSpPr>
            <a:spLocks noGrp="1"/>
          </p:cNvSpPr>
          <p:nvPr>
            <p:ph type="sldNum" sz="quarter" idx="12"/>
          </p:nvPr>
        </p:nvSpPr>
        <p:spPr/>
        <p:txBody>
          <a:bodyPr/>
          <a:lstStyle/>
          <a:p>
            <a:fld id="{A969BCF6-8D32-4CBB-B0D5-501927BDC322}" type="slidenum">
              <a:rPr lang="nl-NL" smtClean="0"/>
              <a:t>‹nr.›</a:t>
            </a:fld>
            <a:endParaRPr lang="nl-NL"/>
          </a:p>
        </p:txBody>
      </p:sp>
    </p:spTree>
    <p:extLst>
      <p:ext uri="{BB962C8B-B14F-4D97-AF65-F5344CB8AC3E}">
        <p14:creationId xmlns:p14="http://schemas.microsoft.com/office/powerpoint/2010/main" val="190881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FA3267B-97D3-4F36-B237-D222ACBC11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83D8E07-346B-4311-912D-C049D56DAF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36535B-E35C-44AD-B5F8-0A15ED610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A1D8B-9763-4215-92BA-D8984192AF09}" type="datetimeFigureOut">
              <a:rPr lang="nl-NL" smtClean="0"/>
              <a:t>19-5-2020</a:t>
            </a:fld>
            <a:endParaRPr lang="nl-NL"/>
          </a:p>
        </p:txBody>
      </p:sp>
      <p:sp>
        <p:nvSpPr>
          <p:cNvPr id="5" name="Tijdelijke aanduiding voor voettekst 4">
            <a:extLst>
              <a:ext uri="{FF2B5EF4-FFF2-40B4-BE49-F238E27FC236}">
                <a16:creationId xmlns:a16="http://schemas.microsoft.com/office/drawing/2014/main" id="{289D8C51-1BB7-486E-896D-DB9FBDB9E8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E480B7B-D7F5-45FD-8F57-C4A16C714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9BCF6-8D32-4CBB-B0D5-501927BDC322}" type="slidenum">
              <a:rPr lang="nl-NL" smtClean="0"/>
              <a:t>‹nr.›</a:t>
            </a:fld>
            <a:endParaRPr lang="nl-NL"/>
          </a:p>
        </p:txBody>
      </p:sp>
    </p:spTree>
    <p:extLst>
      <p:ext uri="{BB962C8B-B14F-4D97-AF65-F5344CB8AC3E}">
        <p14:creationId xmlns:p14="http://schemas.microsoft.com/office/powerpoint/2010/main" val="2912177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D6AA977-30F7-46EA-B408-1273990B2DDD}"/>
              </a:ext>
            </a:extLst>
          </p:cNvPr>
          <p:cNvPicPr>
            <a:picLocks noChangeAspect="1"/>
          </p:cNvPicPr>
          <p:nvPr/>
        </p:nvPicPr>
        <p:blipFill rotWithShape="1">
          <a:blip r:embed="rId3"/>
          <a:srcRect l="-403" r="196"/>
          <a:stretch/>
        </p:blipFill>
        <p:spPr>
          <a:xfrm>
            <a:off x="-41797" y="0"/>
            <a:ext cx="12275594" cy="3864283"/>
          </a:xfrm>
          <a:prstGeom prst="rect">
            <a:avLst/>
          </a:prstGeom>
          <a:ln>
            <a:noFill/>
          </a:ln>
          <a:effectLst/>
        </p:spPr>
      </p:pic>
      <p:sp>
        <p:nvSpPr>
          <p:cNvPr id="3" name="Subtitel 2">
            <a:extLst>
              <a:ext uri="{FF2B5EF4-FFF2-40B4-BE49-F238E27FC236}">
                <a16:creationId xmlns:a16="http://schemas.microsoft.com/office/drawing/2014/main" id="{3902D97B-B3A5-4723-92DA-D3BB12BDECBA}"/>
              </a:ext>
            </a:extLst>
          </p:cNvPr>
          <p:cNvSpPr>
            <a:spLocks noGrp="1"/>
          </p:cNvSpPr>
          <p:nvPr>
            <p:ph idx="1"/>
          </p:nvPr>
        </p:nvSpPr>
        <p:spPr>
          <a:xfrm>
            <a:off x="2058780" y="4305110"/>
            <a:ext cx="8074439" cy="1625600"/>
          </a:xfrm>
        </p:spPr>
        <p:txBody>
          <a:bodyPr rtlCol="0">
            <a:normAutofit lnSpcReduction="10000"/>
          </a:bodyPr>
          <a:lstStyle/>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marL="0" indent="0" algn="ctr" rtl="0">
              <a:buNone/>
            </a:pPr>
            <a:r>
              <a:rPr lang="nl-NL" sz="6500" dirty="0">
                <a:solidFill>
                  <a:schemeClr val="tx1"/>
                </a:solidFill>
                <a:latin typeface="Times New Roman" panose="02020603050405020304" pitchFamily="18" charset="0"/>
                <a:cs typeface="Times New Roman" panose="02020603050405020304" pitchFamily="18" charset="0"/>
              </a:rPr>
              <a:t>Kantoor vol Energie</a:t>
            </a:r>
          </a:p>
        </p:txBody>
      </p:sp>
    </p:spTree>
    <p:extLst>
      <p:ext uri="{BB962C8B-B14F-4D97-AF65-F5344CB8AC3E}">
        <p14:creationId xmlns:p14="http://schemas.microsoft.com/office/powerpoint/2010/main" val="4289268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7" name="Tekstvak 6">
            <a:extLst>
              <a:ext uri="{FF2B5EF4-FFF2-40B4-BE49-F238E27FC236}">
                <a16:creationId xmlns:a16="http://schemas.microsoft.com/office/drawing/2014/main" id="{46D5D12C-0A01-4B22-BB32-4C79710E2816}"/>
              </a:ext>
            </a:extLst>
          </p:cNvPr>
          <p:cNvSpPr txBox="1"/>
          <p:nvPr/>
        </p:nvSpPr>
        <p:spPr>
          <a:xfrm>
            <a:off x="657224" y="1724256"/>
            <a:ext cx="10227129" cy="4801314"/>
          </a:xfrm>
          <a:prstGeom prst="rect">
            <a:avLst/>
          </a:prstGeom>
          <a:noFill/>
        </p:spPr>
        <p:txBody>
          <a:bodyPr wrap="square" rtlCol="0">
            <a:spAutoFit/>
          </a:bodyPr>
          <a:lstStyle/>
          <a:p>
            <a:r>
              <a:rPr lang="nl-NL" dirty="0"/>
              <a:t>De projectleider zal met medewerkers van diverse afdelingen en verschillende functies interviews afleggen om een representatief beeld te creëren van de behoefte. Per procespijler worden een aantal zaken in een gesprek afgetast, denk hierbij aan:</a:t>
            </a:r>
          </a:p>
          <a:p>
            <a:endParaRPr lang="nl-NL" dirty="0"/>
          </a:p>
          <a:p>
            <a:r>
              <a:rPr lang="nl-NL" b="1" dirty="0"/>
              <a:t>Inhoud</a:t>
            </a:r>
          </a:p>
          <a:p>
            <a:pPr marL="285750" indent="-285750">
              <a:buFont typeface="Wingdings" panose="05000000000000000000" pitchFamily="2" charset="2"/>
              <a:buChar char="Ø"/>
            </a:pPr>
            <a:r>
              <a:rPr lang="nl-NL" dirty="0"/>
              <a:t>Zichtbaarheid en identiteit van de organisatie?</a:t>
            </a:r>
          </a:p>
          <a:p>
            <a:pPr marL="285750" indent="-285750">
              <a:buFont typeface="Wingdings" panose="05000000000000000000" pitchFamily="2" charset="2"/>
              <a:buChar char="Ø"/>
            </a:pPr>
            <a:r>
              <a:rPr lang="nl-NL" dirty="0"/>
              <a:t>Wat zijn de functionele wensen van de medewerkers en komen deze wel/niet overeen?</a:t>
            </a:r>
          </a:p>
          <a:p>
            <a:r>
              <a:rPr lang="nl-NL" b="1" dirty="0"/>
              <a:t>	</a:t>
            </a:r>
          </a:p>
          <a:p>
            <a:r>
              <a:rPr lang="nl-NL" b="1" dirty="0"/>
              <a:t>Proces</a:t>
            </a:r>
          </a:p>
          <a:p>
            <a:pPr marL="285750" indent="-285750">
              <a:buFont typeface="Wingdings" panose="05000000000000000000" pitchFamily="2" charset="2"/>
              <a:buChar char="Ø"/>
            </a:pPr>
            <a:r>
              <a:rPr lang="nl-NL" dirty="0"/>
              <a:t>Waar kan de synergie behaald worden?</a:t>
            </a:r>
          </a:p>
          <a:p>
            <a:pPr marL="285750" indent="-285750">
              <a:buFont typeface="Wingdings" panose="05000000000000000000" pitchFamily="2" charset="2"/>
              <a:buChar char="Ø"/>
            </a:pPr>
            <a:r>
              <a:rPr lang="nl-NL" dirty="0"/>
              <a:t>Wat is de houding ten opzichte van de duurzaamheidsambities?</a:t>
            </a:r>
          </a:p>
          <a:p>
            <a:r>
              <a:rPr lang="nl-NL" b="1" dirty="0"/>
              <a:t>	</a:t>
            </a:r>
          </a:p>
          <a:p>
            <a:r>
              <a:rPr lang="nl-NL" b="1" dirty="0"/>
              <a:t>Financieel kader</a:t>
            </a:r>
          </a:p>
          <a:p>
            <a:pPr marL="285750" indent="-285750">
              <a:buFont typeface="Wingdings" panose="05000000000000000000" pitchFamily="2" charset="2"/>
              <a:buChar char="Ø"/>
            </a:pPr>
            <a:r>
              <a:rPr lang="nl-NL" dirty="0"/>
              <a:t>Wat is de beschikbare financiële ruimte?</a:t>
            </a:r>
          </a:p>
          <a:p>
            <a:pPr marL="285750" indent="-285750">
              <a:buFont typeface="Wingdings" panose="05000000000000000000" pitchFamily="2" charset="2"/>
              <a:buChar char="Ø"/>
            </a:pPr>
            <a:r>
              <a:rPr lang="nl-NL" dirty="0"/>
              <a:t>Bij wie ligt de (financiële) verantwoordelijkheid?</a:t>
            </a:r>
          </a:p>
          <a:p>
            <a:endParaRPr lang="nl-NL" dirty="0"/>
          </a:p>
          <a:p>
            <a:endParaRPr lang="nl-NL" dirty="0"/>
          </a:p>
        </p:txBody>
      </p:sp>
      <p:sp>
        <p:nvSpPr>
          <p:cNvPr id="12" name="Tekstvak 11">
            <a:extLst>
              <a:ext uri="{FF2B5EF4-FFF2-40B4-BE49-F238E27FC236}">
                <a16:creationId xmlns:a16="http://schemas.microsoft.com/office/drawing/2014/main" id="{AD305E63-CE08-486F-9793-269268EB4577}"/>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1: Interviews</a:t>
            </a:r>
          </a:p>
        </p:txBody>
      </p:sp>
      <p:pic>
        <p:nvPicPr>
          <p:cNvPr id="6" name="Afbeelding 5">
            <a:extLst>
              <a:ext uri="{FF2B5EF4-FFF2-40B4-BE49-F238E27FC236}">
                <a16:creationId xmlns:a16="http://schemas.microsoft.com/office/drawing/2014/main" id="{65AC1960-42B0-4F2E-84D6-1DA29B8D4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184930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Output</a:t>
            </a:r>
          </a:p>
        </p:txBody>
      </p:sp>
      <p:sp>
        <p:nvSpPr>
          <p:cNvPr id="7" name="Tekstvak 6">
            <a:extLst>
              <a:ext uri="{FF2B5EF4-FFF2-40B4-BE49-F238E27FC236}">
                <a16:creationId xmlns:a16="http://schemas.microsoft.com/office/drawing/2014/main" id="{46D5D12C-0A01-4B22-BB32-4C79710E2816}"/>
              </a:ext>
            </a:extLst>
          </p:cNvPr>
          <p:cNvSpPr txBox="1"/>
          <p:nvPr/>
        </p:nvSpPr>
        <p:spPr>
          <a:xfrm>
            <a:off x="657224" y="1844679"/>
            <a:ext cx="9503789" cy="1649041"/>
          </a:xfrm>
          <a:prstGeom prst="rect">
            <a:avLst/>
          </a:prstGeom>
          <a:noFill/>
        </p:spPr>
        <p:txBody>
          <a:bodyPr wrap="square" rtlCol="0">
            <a:spAutoFit/>
          </a:bodyPr>
          <a:lstStyle/>
          <a:p>
            <a:pPr marL="285750" indent="-285750">
              <a:lnSpc>
                <a:spcPct val="80000"/>
              </a:lnSpc>
              <a:buFont typeface="Wingdings" panose="05000000000000000000" pitchFamily="2" charset="2"/>
              <a:buChar char="§"/>
            </a:pPr>
            <a:r>
              <a:rPr lang="nl-NL" dirty="0"/>
              <a:t>&gt;3 uitgewerkte interviews;</a:t>
            </a:r>
          </a:p>
          <a:p>
            <a:pPr marL="285750" indent="-285750">
              <a:lnSpc>
                <a:spcPct val="80000"/>
              </a:lnSpc>
              <a:buFont typeface="Wingdings" panose="05000000000000000000" pitchFamily="2" charset="2"/>
              <a:buChar char="§"/>
            </a:pPr>
            <a:endParaRPr lang="nl-NL" dirty="0"/>
          </a:p>
          <a:p>
            <a:pPr marL="285750" indent="-285750">
              <a:lnSpc>
                <a:spcPct val="80000"/>
              </a:lnSpc>
              <a:buFont typeface="Wingdings" panose="05000000000000000000" pitchFamily="2" charset="2"/>
              <a:buChar char="§"/>
            </a:pPr>
            <a:r>
              <a:rPr lang="nl-NL" dirty="0"/>
              <a:t>Een eerste inkijk in de bedrijfscultuur;</a:t>
            </a:r>
          </a:p>
          <a:p>
            <a:pPr marL="285750" indent="-285750">
              <a:lnSpc>
                <a:spcPct val="80000"/>
              </a:lnSpc>
              <a:buFont typeface="Wingdings" panose="05000000000000000000" pitchFamily="2" charset="2"/>
              <a:buChar char="§"/>
            </a:pPr>
            <a:endParaRPr lang="nl-NL" dirty="0"/>
          </a:p>
          <a:p>
            <a:pPr marL="285750" indent="-285750">
              <a:lnSpc>
                <a:spcPct val="80000"/>
              </a:lnSpc>
              <a:buFont typeface="Wingdings" panose="05000000000000000000" pitchFamily="2" charset="2"/>
              <a:buChar char="§"/>
            </a:pPr>
            <a:r>
              <a:rPr lang="nl-NL" dirty="0"/>
              <a:t>Inzicht gekregen op de organisatie per pijler;</a:t>
            </a:r>
          </a:p>
          <a:p>
            <a:pPr marL="285750" indent="-285750">
              <a:lnSpc>
                <a:spcPct val="80000"/>
              </a:lnSpc>
              <a:buFont typeface="Wingdings" panose="05000000000000000000" pitchFamily="2" charset="2"/>
              <a:buChar char="§"/>
            </a:pPr>
            <a:endParaRPr lang="nl-NL" dirty="0"/>
          </a:p>
          <a:p>
            <a:pPr marL="285750" indent="-285750">
              <a:lnSpc>
                <a:spcPct val="80000"/>
              </a:lnSpc>
              <a:buFont typeface="Wingdings" panose="05000000000000000000" pitchFamily="2" charset="2"/>
              <a:buChar char="§"/>
            </a:pPr>
            <a:r>
              <a:rPr lang="nl-NL" dirty="0"/>
              <a:t>Het zien van kansen om de synergie van het bedrijf te verbeteren.</a:t>
            </a:r>
          </a:p>
        </p:txBody>
      </p:sp>
      <p:sp>
        <p:nvSpPr>
          <p:cNvPr id="14" name="Tekstvak 13">
            <a:extLst>
              <a:ext uri="{FF2B5EF4-FFF2-40B4-BE49-F238E27FC236}">
                <a16:creationId xmlns:a16="http://schemas.microsoft.com/office/drawing/2014/main" id="{1ED17CBF-A2FF-410F-B364-7FC2E6BF091C}"/>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1: Interviews</a:t>
            </a:r>
          </a:p>
        </p:txBody>
      </p:sp>
      <p:pic>
        <p:nvPicPr>
          <p:cNvPr id="6" name="Afbeelding 5">
            <a:extLst>
              <a:ext uri="{FF2B5EF4-FFF2-40B4-BE49-F238E27FC236}">
                <a16:creationId xmlns:a16="http://schemas.microsoft.com/office/drawing/2014/main" id="{AB375E87-1F35-4FB6-A3C6-5CFA468D1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061805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D6AA977-30F7-46EA-B408-1273990B2DDD}"/>
              </a:ext>
            </a:extLst>
          </p:cNvPr>
          <p:cNvPicPr>
            <a:picLocks noChangeAspect="1"/>
          </p:cNvPicPr>
          <p:nvPr/>
        </p:nvPicPr>
        <p:blipFill rotWithShape="1">
          <a:blip r:embed="rId3"/>
          <a:srcRect l="-403" r="196"/>
          <a:stretch/>
        </p:blipFill>
        <p:spPr>
          <a:xfrm>
            <a:off x="-41797" y="2993717"/>
            <a:ext cx="12275594" cy="3864283"/>
          </a:xfrm>
          <a:prstGeom prst="rect">
            <a:avLst/>
          </a:prstGeom>
          <a:ln>
            <a:noFill/>
          </a:ln>
          <a:effectLst/>
        </p:spPr>
      </p:pic>
      <p:sp>
        <p:nvSpPr>
          <p:cNvPr id="3" name="Subtitel 2">
            <a:extLst>
              <a:ext uri="{FF2B5EF4-FFF2-40B4-BE49-F238E27FC236}">
                <a16:creationId xmlns:a16="http://schemas.microsoft.com/office/drawing/2014/main" id="{3902D97B-B3A5-4723-92DA-D3BB12BDECBA}"/>
              </a:ext>
            </a:extLst>
          </p:cNvPr>
          <p:cNvSpPr>
            <a:spLocks noGrp="1"/>
          </p:cNvSpPr>
          <p:nvPr>
            <p:ph idx="1"/>
          </p:nvPr>
        </p:nvSpPr>
        <p:spPr>
          <a:xfrm>
            <a:off x="523875" y="0"/>
            <a:ext cx="5751419" cy="3064183"/>
          </a:xfrm>
        </p:spPr>
        <p:txBody>
          <a:bodyPr rtlCol="0">
            <a:normAutofit fontScale="85000" lnSpcReduction="20000"/>
          </a:bodyPr>
          <a:lstStyle/>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marL="0" indent="0" algn="ctr" rtl="0">
              <a:buNone/>
            </a:pPr>
            <a:r>
              <a:rPr lang="nl-NL" sz="4500" dirty="0">
                <a:solidFill>
                  <a:schemeClr val="tx1"/>
                </a:solidFill>
                <a:latin typeface="Times New Roman" panose="02020603050405020304" pitchFamily="18" charset="0"/>
                <a:cs typeface="Times New Roman" panose="02020603050405020304" pitchFamily="18" charset="0"/>
              </a:rPr>
              <a:t>Tool 2: Associatiekaarten</a:t>
            </a:r>
          </a:p>
          <a:p>
            <a:pPr marL="685800" indent="-685800">
              <a:buFont typeface="Wingdings" panose="05000000000000000000" pitchFamily="2" charset="2"/>
              <a:buChar char="§"/>
            </a:pPr>
            <a:endParaRPr lang="nl-NL" sz="2100" dirty="0">
              <a:solidFill>
                <a:schemeClr val="tx1"/>
              </a:solidFill>
            </a:endParaRPr>
          </a:p>
          <a:p>
            <a:pPr marL="685800" indent="-685800">
              <a:buFont typeface="Wingdings" panose="05000000000000000000" pitchFamily="2" charset="2"/>
              <a:buChar char="§"/>
            </a:pPr>
            <a:r>
              <a:rPr lang="nl-NL" sz="2100" dirty="0">
                <a:solidFill>
                  <a:schemeClr val="tx1"/>
                </a:solidFill>
              </a:rPr>
              <a:t>Benodigdheden</a:t>
            </a:r>
          </a:p>
          <a:p>
            <a:pPr marL="685800" indent="-685800">
              <a:buFont typeface="Wingdings" panose="05000000000000000000" pitchFamily="2" charset="2"/>
              <a:buChar char="§"/>
            </a:pPr>
            <a:r>
              <a:rPr lang="nl-NL" sz="2100" dirty="0">
                <a:solidFill>
                  <a:schemeClr val="tx1"/>
                </a:solidFill>
              </a:rPr>
              <a:t>Doel</a:t>
            </a:r>
          </a:p>
          <a:p>
            <a:pPr marL="685800" indent="-685800">
              <a:buFont typeface="Wingdings" panose="05000000000000000000" pitchFamily="2" charset="2"/>
              <a:buChar char="§"/>
            </a:pPr>
            <a:r>
              <a:rPr lang="nl-NL" sz="2100" dirty="0">
                <a:solidFill>
                  <a:schemeClr val="tx1"/>
                </a:solidFill>
              </a:rPr>
              <a:t>Voorbeeld</a:t>
            </a:r>
          </a:p>
          <a:p>
            <a:pPr marL="685800" indent="-685800">
              <a:buFont typeface="Wingdings" panose="05000000000000000000" pitchFamily="2" charset="2"/>
              <a:buChar char="§"/>
            </a:pPr>
            <a:r>
              <a:rPr lang="nl-NL" sz="2100" dirty="0">
                <a:solidFill>
                  <a:schemeClr val="tx1"/>
                </a:solidFill>
              </a:rPr>
              <a:t>Werkwijze</a:t>
            </a:r>
          </a:p>
          <a:p>
            <a:pPr marL="685800" indent="-685800">
              <a:buFont typeface="Wingdings" panose="05000000000000000000" pitchFamily="2" charset="2"/>
              <a:buChar char="§"/>
            </a:pPr>
            <a:r>
              <a:rPr lang="nl-NL" sz="2100" dirty="0">
                <a:solidFill>
                  <a:schemeClr val="tx1"/>
                </a:solidFill>
              </a:rPr>
              <a:t>Output</a:t>
            </a:r>
          </a:p>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algn="ctr" rtl="0"/>
            <a:endParaRPr lang="nl-NL" sz="4500" b="1" dirty="0">
              <a:solidFill>
                <a:schemeClr val="tx1"/>
              </a:solidFill>
              <a:latin typeface="Times New Roman" panose="02020603050405020304" pitchFamily="18" charset="0"/>
              <a:cs typeface="Times New Roman" panose="02020603050405020304" pitchFamily="18" charset="0"/>
            </a:endParaRPr>
          </a:p>
        </p:txBody>
      </p:sp>
      <p:pic>
        <p:nvPicPr>
          <p:cNvPr id="5" name="Afbeelding 4">
            <a:extLst>
              <a:ext uri="{FF2B5EF4-FFF2-40B4-BE49-F238E27FC236}">
                <a16:creationId xmlns:a16="http://schemas.microsoft.com/office/drawing/2014/main" id="{D1CDA975-8B5A-447A-81FF-FE735A2C11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056574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365790" y="598646"/>
            <a:ext cx="10772775" cy="1658198"/>
          </a:xfrm>
        </p:spPr>
        <p:txBody>
          <a:bodyPr rtlCol="0" anchor="ctr">
            <a:normAutofit/>
          </a:bodyPr>
          <a:lstStyle/>
          <a:p>
            <a:r>
              <a:rPr lang="nl-NL" dirty="0">
                <a:latin typeface="Times New Roman" panose="02020603050405020304" pitchFamily="18" charset="0"/>
                <a:cs typeface="Times New Roman" panose="02020603050405020304" pitchFamily="18" charset="0"/>
              </a:rPr>
              <a:t>Inspiratiekaarten</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	</a:t>
            </a:r>
            <a:r>
              <a:rPr lang="nl-NL" sz="3000" i="1" dirty="0">
                <a:solidFill>
                  <a:srgbClr val="00B0F0"/>
                </a:solidFill>
                <a:latin typeface="Times New Roman" panose="02020603050405020304" pitchFamily="18" charset="0"/>
                <a:cs typeface="Times New Roman" panose="02020603050405020304" pitchFamily="18" charset="0"/>
              </a:rPr>
              <a:t>Wie is wie?</a:t>
            </a:r>
          </a:p>
        </p:txBody>
      </p:sp>
      <p:pic>
        <p:nvPicPr>
          <p:cNvPr id="6" name="Tijdelijke aanduiding voor inhoud 5" descr="Afbeelding met object, klok&#10;&#10;Automatisch gegenereerde beschrijving">
            <a:extLst>
              <a:ext uri="{FF2B5EF4-FFF2-40B4-BE49-F238E27FC236}">
                <a16:creationId xmlns:a16="http://schemas.microsoft.com/office/drawing/2014/main" id="{5344755D-28C1-4348-82D0-34C812C8DEF6}"/>
              </a:ext>
            </a:extLst>
          </p:cNvPr>
          <p:cNvPicPr>
            <a:picLocks noGrp="1" noChangeAspect="1"/>
          </p:cNvPicPr>
          <p:nvPr>
            <p:ph sz="half" idx="2"/>
          </p:nvPr>
        </p:nvPicPr>
        <p:blipFill>
          <a:blip r:embed="rId3"/>
          <a:stretch>
            <a:fillRect/>
          </a:stretch>
        </p:blipFill>
        <p:spPr>
          <a:xfrm>
            <a:off x="1408897" y="2656847"/>
            <a:ext cx="1364383" cy="1364383"/>
          </a:xfrm>
          <a:noFill/>
        </p:spPr>
      </p:pic>
      <p:pic>
        <p:nvPicPr>
          <p:cNvPr id="8" name="Afbeelding 7">
            <a:extLst>
              <a:ext uri="{FF2B5EF4-FFF2-40B4-BE49-F238E27FC236}">
                <a16:creationId xmlns:a16="http://schemas.microsoft.com/office/drawing/2014/main" id="{AC78088F-9488-4999-BE04-0C2F5470BA45}"/>
              </a:ext>
            </a:extLst>
          </p:cNvPr>
          <p:cNvPicPr>
            <a:picLocks noChangeAspect="1"/>
          </p:cNvPicPr>
          <p:nvPr/>
        </p:nvPicPr>
        <p:blipFill rotWithShape="1">
          <a:blip r:embed="rId4"/>
          <a:srcRect t="11563" b="11140"/>
          <a:stretch/>
        </p:blipFill>
        <p:spPr>
          <a:xfrm>
            <a:off x="4967767" y="2579761"/>
            <a:ext cx="2013563" cy="1556425"/>
          </a:xfrm>
          <a:prstGeom prst="rect">
            <a:avLst/>
          </a:prstGeom>
          <a:noFill/>
        </p:spPr>
      </p:pic>
      <p:pic>
        <p:nvPicPr>
          <p:cNvPr id="11" name="Afbeelding 10" descr="Afbeelding met tafelgerei, object, bord, tekening&#10;&#10;Automatisch gegenereerde beschrijving">
            <a:extLst>
              <a:ext uri="{FF2B5EF4-FFF2-40B4-BE49-F238E27FC236}">
                <a16:creationId xmlns:a16="http://schemas.microsoft.com/office/drawing/2014/main" id="{5AAD5620-A33C-4BF2-BA0D-D84274196272}"/>
              </a:ext>
            </a:extLst>
          </p:cNvPr>
          <p:cNvPicPr>
            <a:picLocks noChangeAspect="1"/>
          </p:cNvPicPr>
          <p:nvPr/>
        </p:nvPicPr>
        <p:blipFill>
          <a:blip r:embed="rId5"/>
          <a:stretch>
            <a:fillRect/>
          </a:stretch>
        </p:blipFill>
        <p:spPr>
          <a:xfrm>
            <a:off x="9036424" y="2656847"/>
            <a:ext cx="1364384" cy="1364384"/>
          </a:xfrm>
          <a:prstGeom prst="rect">
            <a:avLst/>
          </a:prstGeom>
        </p:spPr>
      </p:pic>
      <p:sp>
        <p:nvSpPr>
          <p:cNvPr id="12" name="Tekstvak 11">
            <a:extLst>
              <a:ext uri="{FF2B5EF4-FFF2-40B4-BE49-F238E27FC236}">
                <a16:creationId xmlns:a16="http://schemas.microsoft.com/office/drawing/2014/main" id="{606E90AA-CAA6-4DD1-9198-B5491D22013D}"/>
              </a:ext>
            </a:extLst>
          </p:cNvPr>
          <p:cNvSpPr txBox="1"/>
          <p:nvPr/>
        </p:nvSpPr>
        <p:spPr>
          <a:xfrm>
            <a:off x="1619607" y="4112323"/>
            <a:ext cx="894797" cy="492443"/>
          </a:xfrm>
          <a:prstGeom prst="rect">
            <a:avLst/>
          </a:prstGeom>
          <a:noFill/>
        </p:spPr>
        <p:txBody>
          <a:bodyPr wrap="none" rtlCol="0">
            <a:spAutoFit/>
          </a:bodyPr>
          <a:lstStyle/>
          <a:p>
            <a:r>
              <a:rPr lang="nl-NL" sz="2600" dirty="0"/>
              <a:t>3 uur</a:t>
            </a:r>
          </a:p>
        </p:txBody>
      </p:sp>
      <p:sp>
        <p:nvSpPr>
          <p:cNvPr id="16" name="Tekstvak 15">
            <a:extLst>
              <a:ext uri="{FF2B5EF4-FFF2-40B4-BE49-F238E27FC236}">
                <a16:creationId xmlns:a16="http://schemas.microsoft.com/office/drawing/2014/main" id="{5A262D6D-6041-4EC7-A677-20B9BE54B20F}"/>
              </a:ext>
            </a:extLst>
          </p:cNvPr>
          <p:cNvSpPr txBox="1"/>
          <p:nvPr/>
        </p:nvSpPr>
        <p:spPr>
          <a:xfrm>
            <a:off x="5015685" y="4116617"/>
            <a:ext cx="1810047" cy="492443"/>
          </a:xfrm>
          <a:prstGeom prst="rect">
            <a:avLst/>
          </a:prstGeom>
          <a:noFill/>
        </p:spPr>
        <p:txBody>
          <a:bodyPr wrap="none" rtlCol="0">
            <a:spAutoFit/>
          </a:bodyPr>
          <a:lstStyle/>
          <a:p>
            <a:r>
              <a:rPr lang="nl-NL" sz="2600" dirty="0"/>
              <a:t>Aanwezigen</a:t>
            </a:r>
          </a:p>
        </p:txBody>
      </p:sp>
      <p:sp>
        <p:nvSpPr>
          <p:cNvPr id="17" name="Tekstvak 16">
            <a:extLst>
              <a:ext uri="{FF2B5EF4-FFF2-40B4-BE49-F238E27FC236}">
                <a16:creationId xmlns:a16="http://schemas.microsoft.com/office/drawing/2014/main" id="{88B74D83-9711-44DD-90B7-1F78E044FF16}"/>
              </a:ext>
            </a:extLst>
          </p:cNvPr>
          <p:cNvSpPr txBox="1"/>
          <p:nvPr/>
        </p:nvSpPr>
        <p:spPr>
          <a:xfrm>
            <a:off x="8386135" y="4074071"/>
            <a:ext cx="2664961" cy="1292662"/>
          </a:xfrm>
          <a:prstGeom prst="rect">
            <a:avLst/>
          </a:prstGeom>
          <a:noFill/>
        </p:spPr>
        <p:txBody>
          <a:bodyPr wrap="none" rtlCol="0">
            <a:spAutoFit/>
          </a:bodyPr>
          <a:lstStyle/>
          <a:p>
            <a:pPr algn="ctr"/>
            <a:r>
              <a:rPr lang="nl-NL" sz="2600" dirty="0"/>
              <a:t>Associatiekaarten;</a:t>
            </a:r>
          </a:p>
          <a:p>
            <a:pPr algn="ctr"/>
            <a:r>
              <a:rPr lang="nl-NL" sz="2600" dirty="0"/>
              <a:t>Inspiratiekaarten;</a:t>
            </a:r>
          </a:p>
          <a:p>
            <a:pPr algn="ctr"/>
            <a:r>
              <a:rPr lang="nl-NL" sz="2600" dirty="0"/>
              <a:t>Pen en papier.</a:t>
            </a:r>
          </a:p>
        </p:txBody>
      </p:sp>
      <p:sp>
        <p:nvSpPr>
          <p:cNvPr id="15" name="Tekstvak 14">
            <a:extLst>
              <a:ext uri="{FF2B5EF4-FFF2-40B4-BE49-F238E27FC236}">
                <a16:creationId xmlns:a16="http://schemas.microsoft.com/office/drawing/2014/main" id="{0936F865-BCB0-4E87-965F-533E8625BCFB}"/>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2: Associatiekaarten</a:t>
            </a:r>
          </a:p>
        </p:txBody>
      </p:sp>
      <p:pic>
        <p:nvPicPr>
          <p:cNvPr id="13" name="Afbeelding 12">
            <a:extLst>
              <a:ext uri="{FF2B5EF4-FFF2-40B4-BE49-F238E27FC236}">
                <a16:creationId xmlns:a16="http://schemas.microsoft.com/office/drawing/2014/main" id="{4AE3BEC7-957B-4018-A27A-836D70153F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037821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509807"/>
            <a:ext cx="10772775" cy="1255728"/>
          </a:xfrm>
        </p:spPr>
        <p:txBody>
          <a:bodyPr rtlCol="0">
            <a:normAutofit/>
          </a:bodyPr>
          <a:lstStyle/>
          <a:p>
            <a:r>
              <a:rPr lang="nl-NL" dirty="0">
                <a:latin typeface="Times New Roman" panose="02020603050405020304" pitchFamily="18" charset="0"/>
                <a:cs typeface="Times New Roman" panose="02020603050405020304" pitchFamily="18" charset="0"/>
              </a:rPr>
              <a:t>Doel</a:t>
            </a:r>
          </a:p>
        </p:txBody>
      </p:sp>
      <p:sp>
        <p:nvSpPr>
          <p:cNvPr id="7" name="Tekstvak 6">
            <a:extLst>
              <a:ext uri="{FF2B5EF4-FFF2-40B4-BE49-F238E27FC236}">
                <a16:creationId xmlns:a16="http://schemas.microsoft.com/office/drawing/2014/main" id="{46D5D12C-0A01-4B22-BB32-4C79710E2816}"/>
              </a:ext>
            </a:extLst>
          </p:cNvPr>
          <p:cNvSpPr txBox="1"/>
          <p:nvPr/>
        </p:nvSpPr>
        <p:spPr>
          <a:xfrm>
            <a:off x="657224" y="1765535"/>
            <a:ext cx="9503789" cy="1200329"/>
          </a:xfrm>
          <a:prstGeom prst="rect">
            <a:avLst/>
          </a:prstGeom>
          <a:noFill/>
        </p:spPr>
        <p:txBody>
          <a:bodyPr wrap="square" rtlCol="0">
            <a:spAutoFit/>
          </a:bodyPr>
          <a:lstStyle/>
          <a:p>
            <a:r>
              <a:rPr lang="nl-NL" dirty="0"/>
              <a:t>Het doel van de inspiratiekaarten is om te onderzoeken wat de leden binnen het projectteam persoonlijk inspireert. Maar er moet ook een uitspraak gedaan worden over de wijze waarop de eigen organisatie momenteel acteert. Ook worden de teamleden uitgedaagd om na te denken over de gewenste werkomgeving en hier, op basis van beelden, een eerlijke mening over te vormen.</a:t>
            </a:r>
            <a:endParaRPr lang="nl-NL" sz="2000" dirty="0"/>
          </a:p>
        </p:txBody>
      </p:sp>
      <p:sp>
        <p:nvSpPr>
          <p:cNvPr id="12" name="Tekstvak 11">
            <a:extLst>
              <a:ext uri="{FF2B5EF4-FFF2-40B4-BE49-F238E27FC236}">
                <a16:creationId xmlns:a16="http://schemas.microsoft.com/office/drawing/2014/main" id="{71613579-C50C-485D-8B1D-524F5A4EAF51}"/>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2: Associatiekaarten</a:t>
            </a:r>
          </a:p>
        </p:txBody>
      </p:sp>
      <p:pic>
        <p:nvPicPr>
          <p:cNvPr id="6" name="Afbeelding 5">
            <a:extLst>
              <a:ext uri="{FF2B5EF4-FFF2-40B4-BE49-F238E27FC236}">
                <a16:creationId xmlns:a16="http://schemas.microsoft.com/office/drawing/2014/main" id="{806143B3-5F7A-4B49-8D7F-9DDE87B5FB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073385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709612" y="550904"/>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Voorbeeld</a:t>
            </a:r>
          </a:p>
        </p:txBody>
      </p:sp>
      <p:sp>
        <p:nvSpPr>
          <p:cNvPr id="6" name="Tekstvak 5">
            <a:extLst>
              <a:ext uri="{FF2B5EF4-FFF2-40B4-BE49-F238E27FC236}">
                <a16:creationId xmlns:a16="http://schemas.microsoft.com/office/drawing/2014/main" id="{BBC12C2E-B911-4CFC-8AD2-243965BE638D}"/>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2: Associatiekaarten</a:t>
            </a:r>
          </a:p>
        </p:txBody>
      </p:sp>
      <p:pic>
        <p:nvPicPr>
          <p:cNvPr id="8" name="Afbeelding 7" descr="2016-09-21 16.58.54.jpg">
            <a:extLst>
              <a:ext uri="{FF2B5EF4-FFF2-40B4-BE49-F238E27FC236}">
                <a16:creationId xmlns:a16="http://schemas.microsoft.com/office/drawing/2014/main" id="{645AF8D6-B5F0-4071-ABD7-0F8A56990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456188" y="2605936"/>
            <a:ext cx="3589821" cy="2019274"/>
          </a:xfrm>
          <a:prstGeom prst="rect">
            <a:avLst/>
          </a:prstGeom>
        </p:spPr>
      </p:pic>
      <p:pic>
        <p:nvPicPr>
          <p:cNvPr id="9" name="Afbeelding 8" descr="2016-09-21 17.09.28.jpg">
            <a:extLst>
              <a:ext uri="{FF2B5EF4-FFF2-40B4-BE49-F238E27FC236}">
                <a16:creationId xmlns:a16="http://schemas.microsoft.com/office/drawing/2014/main" id="{CE0EEDA4-6BAF-49E0-9828-B5E18A33C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94051" y="2618493"/>
            <a:ext cx="3647221" cy="2051562"/>
          </a:xfrm>
          <a:prstGeom prst="rect">
            <a:avLst/>
          </a:prstGeom>
        </p:spPr>
      </p:pic>
      <p:pic>
        <p:nvPicPr>
          <p:cNvPr id="10" name="Afbeelding 9" descr="2016-09-21 17.09.33.jpg">
            <a:extLst>
              <a:ext uri="{FF2B5EF4-FFF2-40B4-BE49-F238E27FC236}">
                <a16:creationId xmlns:a16="http://schemas.microsoft.com/office/drawing/2014/main" id="{3F3CAC34-5B17-4B15-B568-CA39C43CF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6567" y="2618492"/>
            <a:ext cx="3647222" cy="2051562"/>
          </a:xfrm>
          <a:prstGeom prst="rect">
            <a:avLst/>
          </a:prstGeom>
        </p:spPr>
      </p:pic>
      <p:pic>
        <p:nvPicPr>
          <p:cNvPr id="11" name="Afbeelding 10" descr="2016-09-21 17.09.36.jpg">
            <a:extLst>
              <a:ext uri="{FF2B5EF4-FFF2-40B4-BE49-F238E27FC236}">
                <a16:creationId xmlns:a16="http://schemas.microsoft.com/office/drawing/2014/main" id="{384389A6-8E28-486B-9896-5B9EE20797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629205" y="2636225"/>
            <a:ext cx="3626495" cy="2039904"/>
          </a:xfrm>
          <a:prstGeom prst="rect">
            <a:avLst/>
          </a:prstGeom>
        </p:spPr>
      </p:pic>
      <p:pic>
        <p:nvPicPr>
          <p:cNvPr id="12" name="Afbeelding 11">
            <a:extLst>
              <a:ext uri="{FF2B5EF4-FFF2-40B4-BE49-F238E27FC236}">
                <a16:creationId xmlns:a16="http://schemas.microsoft.com/office/drawing/2014/main" id="{1D2C0BBD-A109-41AC-AC62-4B179F8D59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21976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5" name="Tekstvak 4">
            <a:extLst>
              <a:ext uri="{FF2B5EF4-FFF2-40B4-BE49-F238E27FC236}">
                <a16:creationId xmlns:a16="http://schemas.microsoft.com/office/drawing/2014/main" id="{D0B89EA8-A0C8-474B-91AE-1C80F5C8C8D1}"/>
              </a:ext>
            </a:extLst>
          </p:cNvPr>
          <p:cNvSpPr txBox="1"/>
          <p:nvPr/>
        </p:nvSpPr>
        <p:spPr>
          <a:xfrm>
            <a:off x="762001" y="1844679"/>
            <a:ext cx="9503789" cy="2862322"/>
          </a:xfrm>
          <a:prstGeom prst="rect">
            <a:avLst/>
          </a:prstGeom>
          <a:noFill/>
        </p:spPr>
        <p:txBody>
          <a:bodyPr wrap="square" rtlCol="0">
            <a:spAutoFit/>
          </a:bodyPr>
          <a:lstStyle/>
          <a:p>
            <a:pPr>
              <a:lnSpc>
                <a:spcPct val="150000"/>
              </a:lnSpc>
            </a:pPr>
            <a:r>
              <a:rPr lang="nl-NL" b="1" dirty="0"/>
              <a:t>Stap 1: de associatiekaarten</a:t>
            </a:r>
          </a:p>
          <a:p>
            <a:pPr marL="742950" lvl="1" indent="-285750">
              <a:lnSpc>
                <a:spcPct val="150000"/>
              </a:lnSpc>
              <a:buFont typeface="Wingdings" panose="05000000000000000000" pitchFamily="2" charset="2"/>
              <a:buChar char="§"/>
            </a:pPr>
            <a:r>
              <a:rPr lang="nl-NL" dirty="0"/>
              <a:t>Plaats alle associatiekaarten overzichtelijk op een tafel;</a:t>
            </a:r>
          </a:p>
          <a:p>
            <a:pPr marL="742950" lvl="1" indent="-285750">
              <a:lnSpc>
                <a:spcPct val="150000"/>
              </a:lnSpc>
              <a:buFont typeface="Wingdings" panose="05000000000000000000" pitchFamily="2" charset="2"/>
              <a:buChar char="§"/>
            </a:pPr>
            <a:r>
              <a:rPr lang="nl-NL" dirty="0"/>
              <a:t>Laat alle deelnemers de associatie-kaarten bekijken;</a:t>
            </a:r>
          </a:p>
          <a:p>
            <a:pPr marL="742950" lvl="1" indent="-285750">
              <a:lnSpc>
                <a:spcPct val="150000"/>
              </a:lnSpc>
              <a:buFont typeface="Wingdings" panose="05000000000000000000" pitchFamily="2" charset="2"/>
              <a:buChar char="§"/>
            </a:pPr>
            <a:r>
              <a:rPr lang="nl-NL" dirty="0"/>
              <a:t>Kies een associatie-kaart die past bij jouw persoonlijke waarden en een kaart die past bij de waarden van de organisatie;</a:t>
            </a:r>
          </a:p>
          <a:p>
            <a:pPr marL="742950" lvl="1" indent="-285750">
              <a:lnSpc>
                <a:spcPct val="150000"/>
              </a:lnSpc>
              <a:buFont typeface="Wingdings" panose="05000000000000000000" pitchFamily="2" charset="2"/>
              <a:buChar char="§"/>
            </a:pPr>
            <a:r>
              <a:rPr lang="nl-NL" dirty="0"/>
              <a:t>Geef een toelichting waarom deze kaarten bij jou, dan wel de organisatie passen.</a:t>
            </a:r>
            <a:endParaRPr lang="nl-NL" sz="2000" dirty="0"/>
          </a:p>
          <a:p>
            <a:endParaRPr lang="nl-NL" dirty="0"/>
          </a:p>
        </p:txBody>
      </p:sp>
      <p:sp>
        <p:nvSpPr>
          <p:cNvPr id="8" name="Tekstvak 7">
            <a:extLst>
              <a:ext uri="{FF2B5EF4-FFF2-40B4-BE49-F238E27FC236}">
                <a16:creationId xmlns:a16="http://schemas.microsoft.com/office/drawing/2014/main" id="{18F0E35F-B11D-4ADB-AD84-733EDF8FD360}"/>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2: Associatiekaarten</a:t>
            </a:r>
          </a:p>
        </p:txBody>
      </p:sp>
      <p:pic>
        <p:nvPicPr>
          <p:cNvPr id="6" name="Afbeelding 5">
            <a:extLst>
              <a:ext uri="{FF2B5EF4-FFF2-40B4-BE49-F238E27FC236}">
                <a16:creationId xmlns:a16="http://schemas.microsoft.com/office/drawing/2014/main" id="{C9B8DB5A-11EC-4CA9-B9B6-19CDB4377B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779042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5" name="Tekstvak 4">
            <a:extLst>
              <a:ext uri="{FF2B5EF4-FFF2-40B4-BE49-F238E27FC236}">
                <a16:creationId xmlns:a16="http://schemas.microsoft.com/office/drawing/2014/main" id="{D0B89EA8-A0C8-474B-91AE-1C80F5C8C8D1}"/>
              </a:ext>
            </a:extLst>
          </p:cNvPr>
          <p:cNvSpPr txBox="1"/>
          <p:nvPr/>
        </p:nvSpPr>
        <p:spPr>
          <a:xfrm>
            <a:off x="762001" y="1844679"/>
            <a:ext cx="9503789" cy="2446824"/>
          </a:xfrm>
          <a:prstGeom prst="rect">
            <a:avLst/>
          </a:prstGeom>
          <a:noFill/>
        </p:spPr>
        <p:txBody>
          <a:bodyPr wrap="square" rtlCol="0">
            <a:spAutoFit/>
          </a:bodyPr>
          <a:lstStyle/>
          <a:p>
            <a:pPr>
              <a:lnSpc>
                <a:spcPct val="150000"/>
              </a:lnSpc>
            </a:pPr>
            <a:r>
              <a:rPr lang="nl-NL" b="1" dirty="0"/>
              <a:t>Stap 2: de inspiratiekaarten</a:t>
            </a:r>
          </a:p>
          <a:p>
            <a:pPr marL="742950" lvl="1" indent="-285750">
              <a:lnSpc>
                <a:spcPct val="150000"/>
              </a:lnSpc>
              <a:buFont typeface="Wingdings" panose="05000000000000000000" pitchFamily="2" charset="2"/>
              <a:buChar char="§"/>
            </a:pPr>
            <a:r>
              <a:rPr lang="nl-NL" dirty="0"/>
              <a:t>Kies een lege inspiratiekaart met afbeelding die jou inspireert;</a:t>
            </a:r>
          </a:p>
          <a:p>
            <a:pPr marL="742950" lvl="1" indent="-285750">
              <a:lnSpc>
                <a:spcPct val="150000"/>
              </a:lnSpc>
              <a:buFont typeface="Wingdings" panose="05000000000000000000" pitchFamily="2" charset="2"/>
              <a:buChar char="§"/>
            </a:pPr>
            <a:r>
              <a:rPr lang="nl-NL" dirty="0"/>
              <a:t>Beschrijf jouw beeld van de ideale werkomgeving in 2023;</a:t>
            </a:r>
          </a:p>
          <a:p>
            <a:pPr marL="742950" lvl="1" indent="-285750">
              <a:lnSpc>
                <a:spcPct val="150000"/>
              </a:lnSpc>
              <a:buFont typeface="Wingdings" panose="05000000000000000000" pitchFamily="2" charset="2"/>
              <a:buChar char="§"/>
            </a:pPr>
            <a:r>
              <a:rPr lang="nl-NL" dirty="0"/>
              <a:t>Geef een toelichting waarom deze kaart inspireert en hoe de werkomgeving er in 2023 uitziet.</a:t>
            </a:r>
          </a:p>
          <a:p>
            <a:endParaRPr lang="nl-NL" dirty="0"/>
          </a:p>
        </p:txBody>
      </p:sp>
      <p:sp>
        <p:nvSpPr>
          <p:cNvPr id="8" name="Tekstvak 7">
            <a:extLst>
              <a:ext uri="{FF2B5EF4-FFF2-40B4-BE49-F238E27FC236}">
                <a16:creationId xmlns:a16="http://schemas.microsoft.com/office/drawing/2014/main" id="{21D0196E-D7BE-4592-B77B-4AF4EB767E8F}"/>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2: Associatiekaarten</a:t>
            </a:r>
          </a:p>
        </p:txBody>
      </p:sp>
      <p:pic>
        <p:nvPicPr>
          <p:cNvPr id="6" name="Afbeelding 5">
            <a:extLst>
              <a:ext uri="{FF2B5EF4-FFF2-40B4-BE49-F238E27FC236}">
                <a16:creationId xmlns:a16="http://schemas.microsoft.com/office/drawing/2014/main" id="{D77D9283-0E4D-4E79-916B-C814BE625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848065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5" name="Tekstvak 4">
            <a:extLst>
              <a:ext uri="{FF2B5EF4-FFF2-40B4-BE49-F238E27FC236}">
                <a16:creationId xmlns:a16="http://schemas.microsoft.com/office/drawing/2014/main" id="{D0B89EA8-A0C8-474B-91AE-1C80F5C8C8D1}"/>
              </a:ext>
            </a:extLst>
          </p:cNvPr>
          <p:cNvSpPr txBox="1"/>
          <p:nvPr/>
        </p:nvSpPr>
        <p:spPr>
          <a:xfrm>
            <a:off x="762001" y="1843680"/>
            <a:ext cx="9503789" cy="4139595"/>
          </a:xfrm>
          <a:prstGeom prst="rect">
            <a:avLst/>
          </a:prstGeom>
          <a:noFill/>
        </p:spPr>
        <p:txBody>
          <a:bodyPr wrap="square" rtlCol="0">
            <a:spAutoFit/>
          </a:bodyPr>
          <a:lstStyle/>
          <a:p>
            <a:pPr>
              <a:lnSpc>
                <a:spcPct val="150000"/>
              </a:lnSpc>
            </a:pPr>
            <a:r>
              <a:rPr lang="nl-NL" b="1" dirty="0"/>
              <a:t>Stap 3: waarderen gekozen inspiratiekaarten</a:t>
            </a:r>
          </a:p>
          <a:p>
            <a:pPr marL="742950" lvl="1" indent="-285750">
              <a:lnSpc>
                <a:spcPct val="150000"/>
              </a:lnSpc>
              <a:buFont typeface="Wingdings" panose="05000000000000000000" pitchFamily="2" charset="2"/>
              <a:buChar char="§"/>
            </a:pPr>
            <a:r>
              <a:rPr lang="nl-NL" dirty="0"/>
              <a:t>Bekijk de gekozen quotes op de kaarten van alle teamleden;</a:t>
            </a:r>
          </a:p>
          <a:p>
            <a:pPr marL="742950" lvl="1" indent="-285750">
              <a:lnSpc>
                <a:spcPct val="150000"/>
              </a:lnSpc>
              <a:buFont typeface="Wingdings" panose="05000000000000000000" pitchFamily="2" charset="2"/>
              <a:buChar char="§"/>
            </a:pPr>
            <a:r>
              <a:rPr lang="nl-NL" dirty="0"/>
              <a:t>Plak vijf groene stickers op de kaarten die voor jou de belangrijkste quotes hebben. Dit mogen ook meerdere stickers op een kaart zijn. Plak vervolgens twee rode stickers op kaarten waarin je jezelf niet herkent. </a:t>
            </a:r>
          </a:p>
          <a:p>
            <a:pPr marL="742950" lvl="1" indent="-285750">
              <a:lnSpc>
                <a:spcPct val="150000"/>
              </a:lnSpc>
              <a:buFont typeface="Wingdings" panose="05000000000000000000" pitchFamily="2" charset="2"/>
              <a:buChar char="§"/>
            </a:pPr>
            <a:r>
              <a:rPr lang="nl-NL" dirty="0"/>
              <a:t>Bekijk vervolgens welke kaarten de meeste stickers hebben en noteer gezamenlijk de steekwoorden die bij je opkomen. </a:t>
            </a:r>
          </a:p>
          <a:p>
            <a:pPr marL="742950" lvl="1" indent="-285750">
              <a:lnSpc>
                <a:spcPct val="150000"/>
              </a:lnSpc>
              <a:buFont typeface="Wingdings" panose="05000000000000000000" pitchFamily="2" charset="2"/>
              <a:buChar char="§"/>
            </a:pPr>
            <a:r>
              <a:rPr lang="nl-NL" dirty="0"/>
              <a:t>Draai de 5 kaarten om met de meeste stickers en bespreek of de steekwoorden matchen met de informatie op de achterkant.</a:t>
            </a:r>
          </a:p>
          <a:p>
            <a:endParaRPr lang="nl-NL" sz="2000" b="1" dirty="0"/>
          </a:p>
        </p:txBody>
      </p:sp>
      <p:sp>
        <p:nvSpPr>
          <p:cNvPr id="8" name="Tekstvak 7">
            <a:extLst>
              <a:ext uri="{FF2B5EF4-FFF2-40B4-BE49-F238E27FC236}">
                <a16:creationId xmlns:a16="http://schemas.microsoft.com/office/drawing/2014/main" id="{41591001-542D-4336-A325-CC6CAF8DBCA5}"/>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2: Associatiekaarten</a:t>
            </a:r>
          </a:p>
        </p:txBody>
      </p:sp>
      <p:pic>
        <p:nvPicPr>
          <p:cNvPr id="6" name="Afbeelding 5">
            <a:extLst>
              <a:ext uri="{FF2B5EF4-FFF2-40B4-BE49-F238E27FC236}">
                <a16:creationId xmlns:a16="http://schemas.microsoft.com/office/drawing/2014/main" id="{4F93D8D7-D622-4D68-B593-BADB0F8F9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571300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Output</a:t>
            </a:r>
          </a:p>
        </p:txBody>
      </p:sp>
      <p:sp>
        <p:nvSpPr>
          <p:cNvPr id="5" name="Tekstvak 4">
            <a:extLst>
              <a:ext uri="{FF2B5EF4-FFF2-40B4-BE49-F238E27FC236}">
                <a16:creationId xmlns:a16="http://schemas.microsoft.com/office/drawing/2014/main" id="{779E1CA9-54A5-4F82-B825-6C5B1E80D77D}"/>
              </a:ext>
            </a:extLst>
          </p:cNvPr>
          <p:cNvSpPr txBox="1"/>
          <p:nvPr/>
        </p:nvSpPr>
        <p:spPr>
          <a:xfrm>
            <a:off x="657224" y="1844679"/>
            <a:ext cx="9503789" cy="1477328"/>
          </a:xfrm>
          <a:prstGeom prst="rect">
            <a:avLst/>
          </a:prstGeom>
          <a:noFill/>
        </p:spPr>
        <p:txBody>
          <a:bodyPr wrap="square" rtlCol="0">
            <a:spAutoFit/>
          </a:bodyPr>
          <a:lstStyle/>
          <a:p>
            <a:r>
              <a:rPr lang="nl-NL" dirty="0"/>
              <a:t>Na het afronden van deze tool is het duidelijk waarom eenieder aan tafel zit. Ook heeft iedereen tijd genomen om de huidige cultuur van het bedrijf te evalueren en elkaar te leren kennen en begrijpen. Vanuit daar heeft eenieder een droombeeld voor zichzelf vastgesteld, wat kan bijdragen aan het vaststellen van een gezamenlijke ambitie. Ook bieden de associatiekaarten referenties van de vastgestelde ambities. </a:t>
            </a:r>
          </a:p>
        </p:txBody>
      </p:sp>
      <p:sp>
        <p:nvSpPr>
          <p:cNvPr id="8" name="Tekstvak 7">
            <a:extLst>
              <a:ext uri="{FF2B5EF4-FFF2-40B4-BE49-F238E27FC236}">
                <a16:creationId xmlns:a16="http://schemas.microsoft.com/office/drawing/2014/main" id="{21CDA52A-8FEB-49E3-9D0B-C6667AF247A4}"/>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2: Associatiekaarten</a:t>
            </a:r>
          </a:p>
        </p:txBody>
      </p:sp>
      <p:pic>
        <p:nvPicPr>
          <p:cNvPr id="6" name="Afbeelding 5">
            <a:extLst>
              <a:ext uri="{FF2B5EF4-FFF2-40B4-BE49-F238E27FC236}">
                <a16:creationId xmlns:a16="http://schemas.microsoft.com/office/drawing/2014/main" id="{AC05B33A-47CA-4219-BFBF-B8BF9BE05E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11265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709612" y="788302"/>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Inhoud</a:t>
            </a:r>
          </a:p>
        </p:txBody>
      </p:sp>
      <p:sp>
        <p:nvSpPr>
          <p:cNvPr id="5" name="Tekstvak 4">
            <a:extLst>
              <a:ext uri="{FF2B5EF4-FFF2-40B4-BE49-F238E27FC236}">
                <a16:creationId xmlns:a16="http://schemas.microsoft.com/office/drawing/2014/main" id="{A4CF2989-2972-4AD3-995F-1B2F71783FF9}"/>
              </a:ext>
            </a:extLst>
          </p:cNvPr>
          <p:cNvSpPr txBox="1"/>
          <p:nvPr/>
        </p:nvSpPr>
        <p:spPr>
          <a:xfrm>
            <a:off x="626744" y="2133448"/>
            <a:ext cx="9503789" cy="378885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nl-NL" dirty="0"/>
              <a:t>Inleiding</a:t>
            </a:r>
          </a:p>
          <a:p>
            <a:pPr marL="285750" indent="-285750">
              <a:lnSpc>
                <a:spcPct val="150000"/>
              </a:lnSpc>
              <a:buFont typeface="Wingdings" panose="05000000000000000000" pitchFamily="2" charset="2"/>
              <a:buChar char="§"/>
            </a:pPr>
            <a:r>
              <a:rPr lang="nl-NL" dirty="0"/>
              <a:t>Tool 1: De interviews</a:t>
            </a:r>
          </a:p>
          <a:p>
            <a:pPr marL="285750" indent="-285750">
              <a:lnSpc>
                <a:spcPct val="150000"/>
              </a:lnSpc>
              <a:buFont typeface="Wingdings" panose="05000000000000000000" pitchFamily="2" charset="2"/>
              <a:buChar char="§"/>
            </a:pPr>
            <a:r>
              <a:rPr lang="nl-NL" dirty="0"/>
              <a:t>Tool 2: Inspiratiekaarten</a:t>
            </a:r>
          </a:p>
          <a:p>
            <a:pPr marL="285750" indent="-285750">
              <a:lnSpc>
                <a:spcPct val="150000"/>
              </a:lnSpc>
              <a:buFont typeface="Wingdings" panose="05000000000000000000" pitchFamily="2" charset="2"/>
              <a:buChar char="§"/>
            </a:pPr>
            <a:r>
              <a:rPr lang="nl-NL" dirty="0"/>
              <a:t>Tool 3: Survey</a:t>
            </a:r>
          </a:p>
          <a:p>
            <a:pPr marL="285750" indent="-285750">
              <a:lnSpc>
                <a:spcPct val="150000"/>
              </a:lnSpc>
              <a:buFont typeface="Wingdings" panose="05000000000000000000" pitchFamily="2" charset="2"/>
              <a:buChar char="§"/>
            </a:pPr>
            <a:r>
              <a:rPr lang="nl-NL" dirty="0"/>
              <a:t>Tool 4: Baat- en </a:t>
            </a:r>
            <a:r>
              <a:rPr lang="nl-NL" dirty="0" err="1"/>
              <a:t>Baathoudersmodel</a:t>
            </a:r>
            <a:endParaRPr lang="nl-NL" dirty="0"/>
          </a:p>
          <a:p>
            <a:pPr marL="285750" indent="-285750">
              <a:lnSpc>
                <a:spcPct val="150000"/>
              </a:lnSpc>
              <a:buFont typeface="Wingdings" panose="05000000000000000000" pitchFamily="2" charset="2"/>
              <a:buChar char="§"/>
            </a:pPr>
            <a:r>
              <a:rPr lang="nl-NL" dirty="0"/>
              <a:t>Tool 5: </a:t>
            </a:r>
            <a:r>
              <a:rPr lang="nl-NL" dirty="0" err="1"/>
              <a:t>Future</a:t>
            </a:r>
            <a:r>
              <a:rPr lang="nl-NL" dirty="0"/>
              <a:t> </a:t>
            </a:r>
            <a:r>
              <a:rPr lang="nl-NL" dirty="0" err="1"/>
              <a:t>BackCast</a:t>
            </a:r>
            <a:endParaRPr lang="nl-NL" dirty="0"/>
          </a:p>
          <a:p>
            <a:pPr marL="285750" indent="-285750">
              <a:lnSpc>
                <a:spcPct val="150000"/>
              </a:lnSpc>
              <a:buFont typeface="Wingdings" panose="05000000000000000000" pitchFamily="2" charset="2"/>
              <a:buChar char="§"/>
            </a:pPr>
            <a:r>
              <a:rPr lang="nl-NL" dirty="0"/>
              <a:t>Tool 6: Krantenartikel</a:t>
            </a:r>
          </a:p>
          <a:p>
            <a:pPr marL="285750" indent="-285750">
              <a:lnSpc>
                <a:spcPct val="150000"/>
              </a:lnSpc>
              <a:buFont typeface="Wingdings" panose="05000000000000000000" pitchFamily="2" charset="2"/>
              <a:buChar char="§"/>
            </a:pPr>
            <a:r>
              <a:rPr lang="nl-NL" dirty="0"/>
              <a:t>Tool 7: Cirkel van belang</a:t>
            </a:r>
          </a:p>
          <a:p>
            <a:pPr marL="285750" indent="-285750">
              <a:lnSpc>
                <a:spcPct val="150000"/>
              </a:lnSpc>
              <a:buFont typeface="Wingdings" panose="05000000000000000000" pitchFamily="2" charset="2"/>
              <a:buChar char="§"/>
            </a:pPr>
            <a:r>
              <a:rPr lang="nl-NL" dirty="0"/>
              <a:t>Tool 8: Value Case</a:t>
            </a:r>
          </a:p>
        </p:txBody>
      </p:sp>
      <p:sp>
        <p:nvSpPr>
          <p:cNvPr id="6" name="Tekstvak 5">
            <a:extLst>
              <a:ext uri="{FF2B5EF4-FFF2-40B4-BE49-F238E27FC236}">
                <a16:creationId xmlns:a16="http://schemas.microsoft.com/office/drawing/2014/main" id="{37886BC5-3A6B-4996-8A77-0900043D723C}"/>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Inhoud</a:t>
            </a:r>
          </a:p>
        </p:txBody>
      </p:sp>
      <p:pic>
        <p:nvPicPr>
          <p:cNvPr id="7" name="Afbeelding 6">
            <a:extLst>
              <a:ext uri="{FF2B5EF4-FFF2-40B4-BE49-F238E27FC236}">
                <a16:creationId xmlns:a16="http://schemas.microsoft.com/office/drawing/2014/main" id="{E7B80AA2-CE8D-43E8-AB0A-7B485DA8E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299" y="210763"/>
            <a:ext cx="4212177" cy="577539"/>
          </a:xfrm>
          <a:prstGeom prst="rect">
            <a:avLst/>
          </a:prstGeom>
        </p:spPr>
      </p:pic>
    </p:spTree>
    <p:extLst>
      <p:ext uri="{BB962C8B-B14F-4D97-AF65-F5344CB8AC3E}">
        <p14:creationId xmlns:p14="http://schemas.microsoft.com/office/powerpoint/2010/main" val="613622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D6AA977-30F7-46EA-B408-1273990B2DDD}"/>
              </a:ext>
            </a:extLst>
          </p:cNvPr>
          <p:cNvPicPr>
            <a:picLocks noChangeAspect="1"/>
          </p:cNvPicPr>
          <p:nvPr/>
        </p:nvPicPr>
        <p:blipFill rotWithShape="1">
          <a:blip r:embed="rId3"/>
          <a:srcRect l="-403" r="196"/>
          <a:stretch/>
        </p:blipFill>
        <p:spPr>
          <a:xfrm>
            <a:off x="-41797" y="2993717"/>
            <a:ext cx="12275594" cy="3864283"/>
          </a:xfrm>
          <a:prstGeom prst="rect">
            <a:avLst/>
          </a:prstGeom>
          <a:ln>
            <a:noFill/>
          </a:ln>
          <a:effectLst/>
        </p:spPr>
      </p:pic>
      <p:sp>
        <p:nvSpPr>
          <p:cNvPr id="3" name="Subtitel 2">
            <a:extLst>
              <a:ext uri="{FF2B5EF4-FFF2-40B4-BE49-F238E27FC236}">
                <a16:creationId xmlns:a16="http://schemas.microsoft.com/office/drawing/2014/main" id="{3902D97B-B3A5-4723-92DA-D3BB12BDECBA}"/>
              </a:ext>
            </a:extLst>
          </p:cNvPr>
          <p:cNvSpPr>
            <a:spLocks noGrp="1"/>
          </p:cNvSpPr>
          <p:nvPr>
            <p:ph idx="1"/>
          </p:nvPr>
        </p:nvSpPr>
        <p:spPr>
          <a:xfrm>
            <a:off x="523875" y="0"/>
            <a:ext cx="5122319" cy="3064183"/>
          </a:xfrm>
        </p:spPr>
        <p:txBody>
          <a:bodyPr rtlCol="0">
            <a:normAutofit fontScale="92500" lnSpcReduction="10000"/>
          </a:bodyPr>
          <a:lstStyle/>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marL="0" indent="0" algn="ctr" rtl="0">
              <a:buNone/>
            </a:pPr>
            <a:r>
              <a:rPr lang="nl-NL" sz="4500" dirty="0">
                <a:solidFill>
                  <a:schemeClr val="tx1"/>
                </a:solidFill>
                <a:latin typeface="Times New Roman" panose="02020603050405020304" pitchFamily="18" charset="0"/>
                <a:cs typeface="Times New Roman" panose="02020603050405020304" pitchFamily="18" charset="0"/>
              </a:rPr>
              <a:t>Tool 3: Survey</a:t>
            </a:r>
          </a:p>
          <a:p>
            <a:pPr marL="685800" indent="-685800">
              <a:buFont typeface="Wingdings" panose="05000000000000000000" pitchFamily="2" charset="2"/>
              <a:buChar char="§"/>
            </a:pPr>
            <a:r>
              <a:rPr lang="nl-NL" sz="2100" dirty="0">
                <a:solidFill>
                  <a:schemeClr val="tx1"/>
                </a:solidFill>
              </a:rPr>
              <a:t>Benodigdheden</a:t>
            </a:r>
          </a:p>
          <a:p>
            <a:pPr marL="685800" indent="-685800">
              <a:buFont typeface="Wingdings" panose="05000000000000000000" pitchFamily="2" charset="2"/>
              <a:buChar char="§"/>
            </a:pPr>
            <a:r>
              <a:rPr lang="nl-NL" sz="2100" dirty="0">
                <a:solidFill>
                  <a:schemeClr val="tx1"/>
                </a:solidFill>
              </a:rPr>
              <a:t>Doel</a:t>
            </a:r>
          </a:p>
          <a:p>
            <a:pPr marL="685800" indent="-685800">
              <a:buFont typeface="Wingdings" panose="05000000000000000000" pitchFamily="2" charset="2"/>
              <a:buChar char="§"/>
            </a:pPr>
            <a:r>
              <a:rPr lang="nl-NL" sz="2100" dirty="0">
                <a:solidFill>
                  <a:schemeClr val="tx1"/>
                </a:solidFill>
              </a:rPr>
              <a:t>Werkwijze</a:t>
            </a:r>
          </a:p>
          <a:p>
            <a:pPr marL="685800" indent="-685800">
              <a:buFont typeface="Wingdings" panose="05000000000000000000" pitchFamily="2" charset="2"/>
              <a:buChar char="§"/>
            </a:pPr>
            <a:r>
              <a:rPr lang="nl-NL" sz="2100" dirty="0">
                <a:solidFill>
                  <a:schemeClr val="tx1"/>
                </a:solidFill>
              </a:rPr>
              <a:t>Voorbeeld</a:t>
            </a:r>
          </a:p>
          <a:p>
            <a:pPr marL="685800" indent="-685800">
              <a:buFont typeface="Wingdings" panose="05000000000000000000" pitchFamily="2" charset="2"/>
              <a:buChar char="§"/>
            </a:pPr>
            <a:r>
              <a:rPr lang="nl-NL" sz="2100" dirty="0">
                <a:solidFill>
                  <a:schemeClr val="tx1"/>
                </a:solidFill>
              </a:rPr>
              <a:t>Output</a:t>
            </a:r>
          </a:p>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algn="ctr" rtl="0"/>
            <a:endParaRPr lang="nl-NL" sz="4500" b="1" dirty="0">
              <a:solidFill>
                <a:schemeClr val="tx1"/>
              </a:solidFill>
              <a:latin typeface="Times New Roman" panose="02020603050405020304" pitchFamily="18" charset="0"/>
              <a:cs typeface="Times New Roman" panose="02020603050405020304" pitchFamily="18" charset="0"/>
            </a:endParaRPr>
          </a:p>
        </p:txBody>
      </p:sp>
      <p:pic>
        <p:nvPicPr>
          <p:cNvPr id="7" name="Afbeelding 6">
            <a:extLst>
              <a:ext uri="{FF2B5EF4-FFF2-40B4-BE49-F238E27FC236}">
                <a16:creationId xmlns:a16="http://schemas.microsoft.com/office/drawing/2014/main" id="{6608D766-7713-49D7-98B9-D91E49DAA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057678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365790" y="802791"/>
            <a:ext cx="10772775" cy="1546702"/>
          </a:xfrm>
        </p:spPr>
        <p:txBody>
          <a:bodyPr rtlCol="0" anchor="ctr">
            <a:normAutofit/>
          </a:bodyPr>
          <a:lstStyle/>
          <a:p>
            <a:r>
              <a:rPr lang="nl-NL" dirty="0">
                <a:latin typeface="Times New Roman" panose="02020603050405020304" pitchFamily="18" charset="0"/>
                <a:cs typeface="Times New Roman" panose="02020603050405020304" pitchFamily="18" charset="0"/>
              </a:rPr>
              <a:t>Tool 3: Survey</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	</a:t>
            </a:r>
            <a:r>
              <a:rPr lang="nl-NL" sz="3000" i="1" dirty="0">
                <a:solidFill>
                  <a:srgbClr val="00B0F0"/>
                </a:solidFill>
                <a:latin typeface="Times New Roman" panose="02020603050405020304" pitchFamily="18" charset="0"/>
                <a:cs typeface="Times New Roman" panose="02020603050405020304" pitchFamily="18" charset="0"/>
              </a:rPr>
              <a:t>Vragen staat vrij</a:t>
            </a:r>
            <a:endParaRPr lang="nl-NL" i="1" dirty="0">
              <a:solidFill>
                <a:srgbClr val="00B0F0"/>
              </a:solidFill>
              <a:latin typeface="Times New Roman" panose="02020603050405020304" pitchFamily="18" charset="0"/>
              <a:cs typeface="Times New Roman" panose="02020603050405020304" pitchFamily="18" charset="0"/>
            </a:endParaRPr>
          </a:p>
        </p:txBody>
      </p:sp>
      <p:pic>
        <p:nvPicPr>
          <p:cNvPr id="6" name="Tijdelijke aanduiding voor inhoud 5" descr="Afbeelding met object, klok&#10;&#10;Automatisch gegenereerde beschrijving">
            <a:extLst>
              <a:ext uri="{FF2B5EF4-FFF2-40B4-BE49-F238E27FC236}">
                <a16:creationId xmlns:a16="http://schemas.microsoft.com/office/drawing/2014/main" id="{5344755D-28C1-4348-82D0-34C812C8DEF6}"/>
              </a:ext>
            </a:extLst>
          </p:cNvPr>
          <p:cNvPicPr>
            <a:picLocks noGrp="1" noChangeAspect="1"/>
          </p:cNvPicPr>
          <p:nvPr>
            <p:ph sz="half" idx="2"/>
          </p:nvPr>
        </p:nvPicPr>
        <p:blipFill>
          <a:blip r:embed="rId3"/>
          <a:stretch>
            <a:fillRect/>
          </a:stretch>
        </p:blipFill>
        <p:spPr>
          <a:xfrm>
            <a:off x="1083128" y="2436951"/>
            <a:ext cx="1657349" cy="1657349"/>
          </a:xfrm>
          <a:noFill/>
        </p:spPr>
      </p:pic>
      <p:pic>
        <p:nvPicPr>
          <p:cNvPr id="8" name="Afbeelding 7">
            <a:extLst>
              <a:ext uri="{FF2B5EF4-FFF2-40B4-BE49-F238E27FC236}">
                <a16:creationId xmlns:a16="http://schemas.microsoft.com/office/drawing/2014/main" id="{AC78088F-9488-4999-BE04-0C2F5470BA45}"/>
              </a:ext>
            </a:extLst>
          </p:cNvPr>
          <p:cNvPicPr>
            <a:picLocks noChangeAspect="1"/>
          </p:cNvPicPr>
          <p:nvPr/>
        </p:nvPicPr>
        <p:blipFill rotWithShape="1">
          <a:blip r:embed="rId4"/>
          <a:srcRect t="11563" b="11140"/>
          <a:stretch/>
        </p:blipFill>
        <p:spPr>
          <a:xfrm>
            <a:off x="4502604" y="2318629"/>
            <a:ext cx="2445924" cy="1890627"/>
          </a:xfrm>
          <a:prstGeom prst="rect">
            <a:avLst/>
          </a:prstGeom>
          <a:noFill/>
        </p:spPr>
      </p:pic>
      <p:pic>
        <p:nvPicPr>
          <p:cNvPr id="11" name="Afbeelding 10" descr="Afbeelding met tafelgerei, object, bord, tekening&#10;&#10;Automatisch gegenereerde beschrijving">
            <a:extLst>
              <a:ext uri="{FF2B5EF4-FFF2-40B4-BE49-F238E27FC236}">
                <a16:creationId xmlns:a16="http://schemas.microsoft.com/office/drawing/2014/main" id="{5AAD5620-A33C-4BF2-BA0D-D84274196272}"/>
              </a:ext>
            </a:extLst>
          </p:cNvPr>
          <p:cNvPicPr>
            <a:picLocks noChangeAspect="1"/>
          </p:cNvPicPr>
          <p:nvPr/>
        </p:nvPicPr>
        <p:blipFill>
          <a:blip r:embed="rId5"/>
          <a:stretch>
            <a:fillRect/>
          </a:stretch>
        </p:blipFill>
        <p:spPr>
          <a:xfrm>
            <a:off x="8710655" y="2436951"/>
            <a:ext cx="1657350" cy="1657350"/>
          </a:xfrm>
          <a:prstGeom prst="rect">
            <a:avLst/>
          </a:prstGeom>
        </p:spPr>
      </p:pic>
      <p:sp>
        <p:nvSpPr>
          <p:cNvPr id="12" name="Tekstvak 11">
            <a:extLst>
              <a:ext uri="{FF2B5EF4-FFF2-40B4-BE49-F238E27FC236}">
                <a16:creationId xmlns:a16="http://schemas.microsoft.com/office/drawing/2014/main" id="{606E90AA-CAA6-4DD1-9198-B5491D22013D}"/>
              </a:ext>
            </a:extLst>
          </p:cNvPr>
          <p:cNvSpPr txBox="1"/>
          <p:nvPr/>
        </p:nvSpPr>
        <p:spPr>
          <a:xfrm>
            <a:off x="1083128" y="4366694"/>
            <a:ext cx="1737592" cy="492443"/>
          </a:xfrm>
          <a:prstGeom prst="rect">
            <a:avLst/>
          </a:prstGeom>
          <a:noFill/>
        </p:spPr>
        <p:txBody>
          <a:bodyPr wrap="none" rtlCol="0">
            <a:spAutoFit/>
          </a:bodyPr>
          <a:lstStyle/>
          <a:p>
            <a:r>
              <a:rPr lang="nl-NL" sz="2600" dirty="0"/>
              <a:t>15 minuten</a:t>
            </a:r>
          </a:p>
        </p:txBody>
      </p:sp>
      <p:sp>
        <p:nvSpPr>
          <p:cNvPr id="16" name="Tekstvak 15">
            <a:extLst>
              <a:ext uri="{FF2B5EF4-FFF2-40B4-BE49-F238E27FC236}">
                <a16:creationId xmlns:a16="http://schemas.microsoft.com/office/drawing/2014/main" id="{5A262D6D-6041-4EC7-A677-20B9BE54B20F}"/>
              </a:ext>
            </a:extLst>
          </p:cNvPr>
          <p:cNvSpPr txBox="1"/>
          <p:nvPr/>
        </p:nvSpPr>
        <p:spPr>
          <a:xfrm>
            <a:off x="4452012" y="4369745"/>
            <a:ext cx="2617833" cy="492443"/>
          </a:xfrm>
          <a:prstGeom prst="rect">
            <a:avLst/>
          </a:prstGeom>
          <a:noFill/>
        </p:spPr>
        <p:txBody>
          <a:bodyPr wrap="none" rtlCol="0">
            <a:spAutoFit/>
          </a:bodyPr>
          <a:lstStyle/>
          <a:p>
            <a:r>
              <a:rPr lang="nl-NL" sz="2600" dirty="0"/>
              <a:t>&gt;10 Medewerkers</a:t>
            </a:r>
          </a:p>
        </p:txBody>
      </p:sp>
      <p:sp>
        <p:nvSpPr>
          <p:cNvPr id="17" name="Tekstvak 16">
            <a:extLst>
              <a:ext uri="{FF2B5EF4-FFF2-40B4-BE49-F238E27FC236}">
                <a16:creationId xmlns:a16="http://schemas.microsoft.com/office/drawing/2014/main" id="{88B74D83-9711-44DD-90B7-1F78E044FF16}"/>
              </a:ext>
            </a:extLst>
          </p:cNvPr>
          <p:cNvSpPr txBox="1"/>
          <p:nvPr/>
        </p:nvSpPr>
        <p:spPr>
          <a:xfrm>
            <a:off x="8521618" y="4366695"/>
            <a:ext cx="2035430" cy="492443"/>
          </a:xfrm>
          <a:prstGeom prst="rect">
            <a:avLst/>
          </a:prstGeom>
          <a:noFill/>
        </p:spPr>
        <p:txBody>
          <a:bodyPr wrap="none" rtlCol="0">
            <a:spAutoFit/>
          </a:bodyPr>
          <a:lstStyle/>
          <a:p>
            <a:pPr algn="ctr"/>
            <a:r>
              <a:rPr lang="nl-NL" sz="2600" dirty="0"/>
              <a:t>Online survey</a:t>
            </a:r>
          </a:p>
        </p:txBody>
      </p:sp>
      <p:sp>
        <p:nvSpPr>
          <p:cNvPr id="14" name="Tekstvak 13">
            <a:extLst>
              <a:ext uri="{FF2B5EF4-FFF2-40B4-BE49-F238E27FC236}">
                <a16:creationId xmlns:a16="http://schemas.microsoft.com/office/drawing/2014/main" id="{5AA93730-64CD-4CE9-81D6-D45404D64C05}"/>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3: Survey</a:t>
            </a:r>
          </a:p>
        </p:txBody>
      </p:sp>
      <p:pic>
        <p:nvPicPr>
          <p:cNvPr id="15" name="Afbeelding 14">
            <a:extLst>
              <a:ext uri="{FF2B5EF4-FFF2-40B4-BE49-F238E27FC236}">
                <a16:creationId xmlns:a16="http://schemas.microsoft.com/office/drawing/2014/main" id="{04A9E43B-F5C2-4103-9E43-C099C155DB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449688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709612" y="394150"/>
            <a:ext cx="10772775" cy="1421928"/>
          </a:xfrm>
        </p:spPr>
        <p:txBody>
          <a:bodyPr rtlCol="0">
            <a:normAutofit/>
          </a:bodyPr>
          <a:lstStyle/>
          <a:p>
            <a:r>
              <a:rPr lang="nl-NL" dirty="0">
                <a:latin typeface="Times New Roman" panose="02020603050405020304" pitchFamily="18" charset="0"/>
                <a:cs typeface="Times New Roman" panose="02020603050405020304" pitchFamily="18" charset="0"/>
              </a:rPr>
              <a:t>Doel</a:t>
            </a:r>
          </a:p>
        </p:txBody>
      </p:sp>
      <p:sp>
        <p:nvSpPr>
          <p:cNvPr id="7" name="Tekstvak 6">
            <a:extLst>
              <a:ext uri="{FF2B5EF4-FFF2-40B4-BE49-F238E27FC236}">
                <a16:creationId xmlns:a16="http://schemas.microsoft.com/office/drawing/2014/main" id="{46D5D12C-0A01-4B22-BB32-4C79710E2816}"/>
              </a:ext>
            </a:extLst>
          </p:cNvPr>
          <p:cNvSpPr txBox="1"/>
          <p:nvPr/>
        </p:nvSpPr>
        <p:spPr>
          <a:xfrm>
            <a:off x="709612" y="1816078"/>
            <a:ext cx="9503789" cy="1200329"/>
          </a:xfrm>
          <a:prstGeom prst="rect">
            <a:avLst/>
          </a:prstGeom>
          <a:noFill/>
        </p:spPr>
        <p:txBody>
          <a:bodyPr wrap="square" rtlCol="0">
            <a:spAutoFit/>
          </a:bodyPr>
          <a:lstStyle/>
          <a:p>
            <a:r>
              <a:rPr lang="nl-NL" dirty="0"/>
              <a:t>De survey heeft als doel om inzicht te krijgen in de kernwaarden die op dit moment door de organisatie worden uitgedragen en de eventuele gewenste, toekomstige kernwaarden die van belang zijn voor de organisatie. Op basis van de surveyresultaten wordt er een eerste vertaling gemaakt naar de toekomstige huisvesting.</a:t>
            </a:r>
          </a:p>
        </p:txBody>
      </p:sp>
      <p:sp>
        <p:nvSpPr>
          <p:cNvPr id="10" name="Tekstvak 9">
            <a:extLst>
              <a:ext uri="{FF2B5EF4-FFF2-40B4-BE49-F238E27FC236}">
                <a16:creationId xmlns:a16="http://schemas.microsoft.com/office/drawing/2014/main" id="{61C5CE4C-C605-493C-9412-2826F0593C86}"/>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3: Survey</a:t>
            </a:r>
          </a:p>
        </p:txBody>
      </p:sp>
      <p:pic>
        <p:nvPicPr>
          <p:cNvPr id="6" name="Afbeelding 5">
            <a:extLst>
              <a:ext uri="{FF2B5EF4-FFF2-40B4-BE49-F238E27FC236}">
                <a16:creationId xmlns:a16="http://schemas.microsoft.com/office/drawing/2014/main" id="{35C371E3-2A5D-488F-AD8C-839103723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70705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74027" y="366238"/>
            <a:ext cx="10772775" cy="1402084"/>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7" name="Tekstvak 6">
            <a:extLst>
              <a:ext uri="{FF2B5EF4-FFF2-40B4-BE49-F238E27FC236}">
                <a16:creationId xmlns:a16="http://schemas.microsoft.com/office/drawing/2014/main" id="{46D5D12C-0A01-4B22-BB32-4C79710E2816}"/>
              </a:ext>
            </a:extLst>
          </p:cNvPr>
          <p:cNvSpPr txBox="1"/>
          <p:nvPr/>
        </p:nvSpPr>
        <p:spPr>
          <a:xfrm>
            <a:off x="762000" y="1913641"/>
            <a:ext cx="9503789" cy="590931"/>
          </a:xfrm>
          <a:prstGeom prst="rect">
            <a:avLst/>
          </a:prstGeom>
          <a:noFill/>
        </p:spPr>
        <p:txBody>
          <a:bodyPr wrap="square" rtlCol="0">
            <a:spAutoFit/>
          </a:bodyPr>
          <a:lstStyle/>
          <a:p>
            <a:pPr>
              <a:lnSpc>
                <a:spcPct val="80000"/>
              </a:lnSpc>
            </a:pPr>
            <a:endParaRPr lang="nl-NL" dirty="0"/>
          </a:p>
          <a:p>
            <a:endParaRPr lang="nl-NL" dirty="0"/>
          </a:p>
        </p:txBody>
      </p:sp>
      <p:sp>
        <p:nvSpPr>
          <p:cNvPr id="8" name="Tekstvak 7">
            <a:extLst>
              <a:ext uri="{FF2B5EF4-FFF2-40B4-BE49-F238E27FC236}">
                <a16:creationId xmlns:a16="http://schemas.microsoft.com/office/drawing/2014/main" id="{8B77F7F3-BE74-4867-B980-9E850A2A3759}"/>
              </a:ext>
            </a:extLst>
          </p:cNvPr>
          <p:cNvSpPr txBox="1"/>
          <p:nvPr/>
        </p:nvSpPr>
        <p:spPr>
          <a:xfrm>
            <a:off x="674027" y="1768322"/>
            <a:ext cx="9503789" cy="2585323"/>
          </a:xfrm>
          <a:prstGeom prst="rect">
            <a:avLst/>
          </a:prstGeom>
          <a:noFill/>
        </p:spPr>
        <p:txBody>
          <a:bodyPr wrap="square" rtlCol="0">
            <a:spAutoFit/>
          </a:bodyPr>
          <a:lstStyle/>
          <a:p>
            <a:r>
              <a:rPr lang="nl-NL" dirty="0"/>
              <a:t>De survey bestaat uit 30 stellingen waarop in een </a:t>
            </a:r>
            <a:r>
              <a:rPr lang="nl-NL" dirty="0" err="1"/>
              <a:t>webportaal</a:t>
            </a:r>
            <a:r>
              <a:rPr lang="nl-NL" dirty="0"/>
              <a:t> antwoord dient gegeven te worden. Enerzijds wordt door middel van 'Ja/Nee' gevraagd of een  stelling op dit moment van toepassing is op de huidige situatie in de organisatie. Daarnaast wordt gevraagd in hoeverre de stelling belangrijk is voor de toekomst van de organisatie. Op basis van persoonlijke input worden er twee spindiagrammen gegenereerd: één van de huidige situatie en één van de gewenste situatie. De stellingen zijn soms breed geformuleerd. De reden hiervoor is de survey keuzes afdwingt ten aanzien van de intrinsieke waarden die als belangrijk worden ervaren voor de organisatie. Het is van belang medewerkers de survey invullen vanuit een eigen visie en niet vanuit de mogelijke verwachting van de organisatie.</a:t>
            </a:r>
          </a:p>
        </p:txBody>
      </p:sp>
      <p:sp>
        <p:nvSpPr>
          <p:cNvPr id="11" name="Tekstvak 10">
            <a:extLst>
              <a:ext uri="{FF2B5EF4-FFF2-40B4-BE49-F238E27FC236}">
                <a16:creationId xmlns:a16="http://schemas.microsoft.com/office/drawing/2014/main" id="{21FF5753-88E0-4300-8862-AB1C69AF5D31}"/>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3: Survey</a:t>
            </a:r>
          </a:p>
        </p:txBody>
      </p:sp>
      <p:pic>
        <p:nvPicPr>
          <p:cNvPr id="10" name="Afbeelding 9">
            <a:extLst>
              <a:ext uri="{FF2B5EF4-FFF2-40B4-BE49-F238E27FC236}">
                <a16:creationId xmlns:a16="http://schemas.microsoft.com/office/drawing/2014/main" id="{2F38C025-8A68-4245-BB2E-2F8639B07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821653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9B39D20-A434-4462-92C3-9093F91A3AFB}"/>
              </a:ext>
            </a:extLst>
          </p:cNvPr>
          <p:cNvPicPr/>
          <p:nvPr/>
        </p:nvPicPr>
        <p:blipFill rotWithShape="1">
          <a:blip r:embed="rId3"/>
          <a:srcRect l="10893" t="13121" r="52935" b="16913"/>
          <a:stretch/>
        </p:blipFill>
        <p:spPr bwMode="auto">
          <a:xfrm>
            <a:off x="2684479" y="1272541"/>
            <a:ext cx="5972960" cy="4672669"/>
          </a:xfrm>
          <a:prstGeom prst="rect">
            <a:avLst/>
          </a:prstGeom>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550347" y="390626"/>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Voorbeeld</a:t>
            </a:r>
          </a:p>
        </p:txBody>
      </p:sp>
      <p:sp>
        <p:nvSpPr>
          <p:cNvPr id="11" name="Tekstvak 10">
            <a:extLst>
              <a:ext uri="{FF2B5EF4-FFF2-40B4-BE49-F238E27FC236}">
                <a16:creationId xmlns:a16="http://schemas.microsoft.com/office/drawing/2014/main" id="{DD4DD29D-3A3F-41C6-B052-08C04666A01C}"/>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3: Survey</a:t>
            </a:r>
          </a:p>
        </p:txBody>
      </p:sp>
      <p:pic>
        <p:nvPicPr>
          <p:cNvPr id="10" name="Afbeelding 9">
            <a:extLst>
              <a:ext uri="{FF2B5EF4-FFF2-40B4-BE49-F238E27FC236}">
                <a16:creationId xmlns:a16="http://schemas.microsoft.com/office/drawing/2014/main" id="{FA3334A7-B21D-45F3-B83B-4C6454DBBB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937011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1B25A79-464E-4392-A5F8-381C29855245}"/>
              </a:ext>
            </a:extLst>
          </p:cNvPr>
          <p:cNvPicPr/>
          <p:nvPr/>
        </p:nvPicPr>
        <p:blipFill rotWithShape="1">
          <a:blip r:embed="rId3" cstate="print"/>
          <a:srcRect l="7810" t="9556" r="13707" b="13805"/>
          <a:stretch/>
        </p:blipFill>
        <p:spPr>
          <a:xfrm>
            <a:off x="7322598" y="1878994"/>
            <a:ext cx="4212177" cy="3095638"/>
          </a:xfrm>
          <a:prstGeom prst="rect">
            <a:avLst/>
          </a:prstGeom>
          <a:ln w="3175">
            <a:noFill/>
          </a:ln>
        </p:spPr>
      </p:pic>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390626"/>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Output</a:t>
            </a:r>
          </a:p>
        </p:txBody>
      </p:sp>
      <p:sp>
        <p:nvSpPr>
          <p:cNvPr id="7" name="Tekstvak 6">
            <a:extLst>
              <a:ext uri="{FF2B5EF4-FFF2-40B4-BE49-F238E27FC236}">
                <a16:creationId xmlns:a16="http://schemas.microsoft.com/office/drawing/2014/main" id="{46D5D12C-0A01-4B22-BB32-4C79710E2816}"/>
              </a:ext>
            </a:extLst>
          </p:cNvPr>
          <p:cNvSpPr txBox="1"/>
          <p:nvPr/>
        </p:nvSpPr>
        <p:spPr>
          <a:xfrm>
            <a:off x="657223" y="1878994"/>
            <a:ext cx="6665375" cy="2535438"/>
          </a:xfrm>
          <a:prstGeom prst="rect">
            <a:avLst/>
          </a:prstGeom>
          <a:noFill/>
        </p:spPr>
        <p:txBody>
          <a:bodyPr wrap="square" rtlCol="0">
            <a:spAutoFit/>
          </a:bodyPr>
          <a:lstStyle/>
          <a:p>
            <a:pPr>
              <a:lnSpc>
                <a:spcPct val="80000"/>
              </a:lnSpc>
            </a:pPr>
            <a:r>
              <a:rPr lang="nl-NL" dirty="0"/>
              <a:t>De survey wordt zowel door een representatieve groep medewerkers van de organisatie als door het management van de organisatie ingevuld. De resultaten van de survey worden van beide groepen in spindiagrammen overzichtelijk gepresenteerd. Dit resulteert in het volgende:</a:t>
            </a:r>
          </a:p>
          <a:p>
            <a:pPr>
              <a:lnSpc>
                <a:spcPct val="80000"/>
              </a:lnSpc>
            </a:pPr>
            <a:endParaRPr lang="nl-NL" dirty="0"/>
          </a:p>
          <a:p>
            <a:pPr marL="285750" indent="-285750">
              <a:lnSpc>
                <a:spcPct val="80000"/>
              </a:lnSpc>
              <a:buFont typeface="Wingdings" panose="05000000000000000000" pitchFamily="2" charset="2"/>
              <a:buChar char="§"/>
            </a:pPr>
            <a:r>
              <a:rPr lang="nl-NL" dirty="0"/>
              <a:t>Achterhalen van verschillende inzichten en de gezamenlijke inzichten;</a:t>
            </a:r>
          </a:p>
          <a:p>
            <a:pPr marL="285750" indent="-285750">
              <a:lnSpc>
                <a:spcPct val="80000"/>
              </a:lnSpc>
              <a:buFont typeface="Wingdings" panose="05000000000000000000" pitchFamily="2" charset="2"/>
              <a:buChar char="§"/>
            </a:pPr>
            <a:endParaRPr lang="nl-NL" dirty="0"/>
          </a:p>
          <a:p>
            <a:pPr marL="285750" indent="-285750">
              <a:lnSpc>
                <a:spcPct val="80000"/>
              </a:lnSpc>
              <a:buFont typeface="Wingdings" panose="05000000000000000000" pitchFamily="2" charset="2"/>
              <a:buChar char="§"/>
            </a:pPr>
            <a:r>
              <a:rPr lang="nl-NL" dirty="0"/>
              <a:t>Een breder draagvlak creëren door de betrokkenheid </a:t>
            </a:r>
            <a:br>
              <a:rPr lang="nl-NL" dirty="0"/>
            </a:br>
            <a:r>
              <a:rPr lang="nl-NL" dirty="0"/>
              <a:t>van een grotere groep medewerkers. </a:t>
            </a:r>
          </a:p>
        </p:txBody>
      </p:sp>
      <p:sp>
        <p:nvSpPr>
          <p:cNvPr id="11" name="Tekstvak 10">
            <a:extLst>
              <a:ext uri="{FF2B5EF4-FFF2-40B4-BE49-F238E27FC236}">
                <a16:creationId xmlns:a16="http://schemas.microsoft.com/office/drawing/2014/main" id="{8983990E-EABC-4F95-9B28-6C3E3F693B47}"/>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3: Survey</a:t>
            </a:r>
          </a:p>
        </p:txBody>
      </p:sp>
      <p:pic>
        <p:nvPicPr>
          <p:cNvPr id="10" name="Afbeelding 9">
            <a:extLst>
              <a:ext uri="{FF2B5EF4-FFF2-40B4-BE49-F238E27FC236}">
                <a16:creationId xmlns:a16="http://schemas.microsoft.com/office/drawing/2014/main" id="{75A2E6A3-72CE-4AE7-ACD1-55654B6B85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837866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D6AA977-30F7-46EA-B408-1273990B2DDD}"/>
              </a:ext>
            </a:extLst>
          </p:cNvPr>
          <p:cNvPicPr>
            <a:picLocks noChangeAspect="1"/>
          </p:cNvPicPr>
          <p:nvPr/>
        </p:nvPicPr>
        <p:blipFill rotWithShape="1">
          <a:blip r:embed="rId3"/>
          <a:srcRect l="-403" r="196"/>
          <a:stretch/>
        </p:blipFill>
        <p:spPr>
          <a:xfrm>
            <a:off x="-41797" y="2993717"/>
            <a:ext cx="12275594" cy="3864283"/>
          </a:xfrm>
          <a:prstGeom prst="rect">
            <a:avLst/>
          </a:prstGeom>
          <a:ln>
            <a:noFill/>
          </a:ln>
          <a:effectLst/>
        </p:spPr>
      </p:pic>
      <p:sp>
        <p:nvSpPr>
          <p:cNvPr id="3" name="Subtitel 2">
            <a:extLst>
              <a:ext uri="{FF2B5EF4-FFF2-40B4-BE49-F238E27FC236}">
                <a16:creationId xmlns:a16="http://schemas.microsoft.com/office/drawing/2014/main" id="{3902D97B-B3A5-4723-92DA-D3BB12BDECBA}"/>
              </a:ext>
            </a:extLst>
          </p:cNvPr>
          <p:cNvSpPr>
            <a:spLocks noGrp="1"/>
          </p:cNvSpPr>
          <p:nvPr>
            <p:ph idx="1"/>
          </p:nvPr>
        </p:nvSpPr>
        <p:spPr>
          <a:xfrm>
            <a:off x="523875" y="0"/>
            <a:ext cx="6798724" cy="3064183"/>
          </a:xfrm>
        </p:spPr>
        <p:txBody>
          <a:bodyPr rtlCol="0">
            <a:normAutofit fontScale="92500" lnSpcReduction="10000"/>
          </a:bodyPr>
          <a:lstStyle/>
          <a:p>
            <a:pPr marL="0" indent="0" algn="ctr" rtl="0">
              <a:buNone/>
            </a:pPr>
            <a:endParaRPr lang="nl-NL" sz="4500" dirty="0">
              <a:solidFill>
                <a:schemeClr val="tx1"/>
              </a:solidFill>
              <a:latin typeface="Times New Roman" panose="02020603050405020304" pitchFamily="18" charset="0"/>
              <a:cs typeface="Times New Roman" panose="02020603050405020304" pitchFamily="18" charset="0"/>
            </a:endParaRPr>
          </a:p>
          <a:p>
            <a:pPr marL="0" indent="0" algn="ctr" rtl="0">
              <a:buNone/>
            </a:pPr>
            <a:r>
              <a:rPr lang="nl-NL" sz="3700" dirty="0">
                <a:solidFill>
                  <a:schemeClr val="tx1"/>
                </a:solidFill>
                <a:latin typeface="Times New Roman" panose="02020603050405020304" pitchFamily="18" charset="0"/>
                <a:cs typeface="Times New Roman" panose="02020603050405020304" pitchFamily="18" charset="0"/>
              </a:rPr>
              <a:t>Tool 4: Baten – </a:t>
            </a:r>
            <a:r>
              <a:rPr lang="nl-NL" sz="3700" dirty="0" err="1">
                <a:solidFill>
                  <a:schemeClr val="tx1"/>
                </a:solidFill>
                <a:latin typeface="Times New Roman" panose="02020603050405020304" pitchFamily="18" charset="0"/>
                <a:cs typeface="Times New Roman" panose="02020603050405020304" pitchFamily="18" charset="0"/>
              </a:rPr>
              <a:t>Baathoudersmodel</a:t>
            </a:r>
            <a:endParaRPr lang="nl-NL" sz="3700" dirty="0">
              <a:solidFill>
                <a:schemeClr val="tx1"/>
              </a:solidFill>
              <a:latin typeface="Times New Roman" panose="02020603050405020304" pitchFamily="18" charset="0"/>
              <a:cs typeface="Times New Roman" panose="02020603050405020304" pitchFamily="18" charset="0"/>
            </a:endParaRPr>
          </a:p>
          <a:p>
            <a:pPr marL="685800" indent="-685800">
              <a:buFont typeface="Wingdings" panose="05000000000000000000" pitchFamily="2" charset="2"/>
              <a:buChar char="§"/>
            </a:pPr>
            <a:endParaRPr lang="nl-NL" sz="2100" dirty="0">
              <a:solidFill>
                <a:schemeClr val="tx1"/>
              </a:solidFill>
            </a:endParaRPr>
          </a:p>
          <a:p>
            <a:pPr marL="685800" indent="-685800">
              <a:buFont typeface="Wingdings" panose="05000000000000000000" pitchFamily="2" charset="2"/>
              <a:buChar char="§"/>
            </a:pPr>
            <a:r>
              <a:rPr lang="nl-NL" sz="2100" dirty="0">
                <a:solidFill>
                  <a:schemeClr val="tx1"/>
                </a:solidFill>
              </a:rPr>
              <a:t>Benodigdheden</a:t>
            </a:r>
          </a:p>
          <a:p>
            <a:pPr marL="685800" indent="-685800">
              <a:buFont typeface="Wingdings" panose="05000000000000000000" pitchFamily="2" charset="2"/>
              <a:buChar char="§"/>
            </a:pPr>
            <a:r>
              <a:rPr lang="nl-NL" sz="2100" dirty="0">
                <a:solidFill>
                  <a:schemeClr val="tx1"/>
                </a:solidFill>
              </a:rPr>
              <a:t>Doel</a:t>
            </a:r>
          </a:p>
          <a:p>
            <a:pPr marL="685800" indent="-685800">
              <a:buFont typeface="Wingdings" panose="05000000000000000000" pitchFamily="2" charset="2"/>
              <a:buChar char="§"/>
            </a:pPr>
            <a:r>
              <a:rPr lang="nl-NL" sz="2100" dirty="0">
                <a:solidFill>
                  <a:schemeClr val="tx1"/>
                </a:solidFill>
              </a:rPr>
              <a:t>Werkwijze</a:t>
            </a:r>
          </a:p>
          <a:p>
            <a:pPr marL="685800" indent="-685800">
              <a:buFont typeface="Wingdings" panose="05000000000000000000" pitchFamily="2" charset="2"/>
              <a:buChar char="§"/>
            </a:pPr>
            <a:r>
              <a:rPr lang="nl-NL" sz="2100" dirty="0">
                <a:solidFill>
                  <a:schemeClr val="tx1"/>
                </a:solidFill>
              </a:rPr>
              <a:t>Output</a:t>
            </a:r>
          </a:p>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algn="ctr" rtl="0"/>
            <a:endParaRPr lang="nl-NL" sz="4500" b="1" dirty="0">
              <a:solidFill>
                <a:schemeClr val="tx1"/>
              </a:solidFill>
              <a:latin typeface="Times New Roman" panose="02020603050405020304" pitchFamily="18" charset="0"/>
              <a:cs typeface="Times New Roman" panose="02020603050405020304" pitchFamily="18" charset="0"/>
            </a:endParaRPr>
          </a:p>
        </p:txBody>
      </p:sp>
      <p:pic>
        <p:nvPicPr>
          <p:cNvPr id="8" name="Afbeelding 7">
            <a:extLst>
              <a:ext uri="{FF2B5EF4-FFF2-40B4-BE49-F238E27FC236}">
                <a16:creationId xmlns:a16="http://schemas.microsoft.com/office/drawing/2014/main" id="{7773D7A3-BA28-497E-A8B0-8F23523115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929132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658198"/>
          </a:xfrm>
        </p:spPr>
        <p:txBody>
          <a:bodyPr rtlCol="0" anchor="ctr">
            <a:normAutofit/>
          </a:bodyPr>
          <a:lstStyle/>
          <a:p>
            <a:r>
              <a:rPr lang="nl-NL" dirty="0">
                <a:latin typeface="Times New Roman" panose="02020603050405020304" pitchFamily="18" charset="0"/>
                <a:cs typeface="Times New Roman" panose="02020603050405020304" pitchFamily="18" charset="0"/>
              </a:rPr>
              <a:t>Baten – </a:t>
            </a:r>
            <a:r>
              <a:rPr lang="nl-NL" dirty="0" err="1">
                <a:latin typeface="Times New Roman" panose="02020603050405020304" pitchFamily="18" charset="0"/>
                <a:cs typeface="Times New Roman" panose="02020603050405020304" pitchFamily="18" charset="0"/>
              </a:rPr>
              <a:t>Baathoudersmodel</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	</a:t>
            </a:r>
            <a:r>
              <a:rPr lang="nl-NL" sz="3000" i="1" dirty="0">
                <a:solidFill>
                  <a:srgbClr val="00B0F0"/>
                </a:solidFill>
                <a:latin typeface="Times New Roman" panose="02020603050405020304" pitchFamily="18" charset="0"/>
                <a:cs typeface="Times New Roman" panose="02020603050405020304" pitchFamily="18" charset="0"/>
              </a:rPr>
              <a:t>Hoe lopen de kasstromen?</a:t>
            </a:r>
            <a:endParaRPr lang="nl-NL" i="1" dirty="0">
              <a:solidFill>
                <a:srgbClr val="00B0F0"/>
              </a:solidFill>
              <a:latin typeface="Times New Roman" panose="02020603050405020304" pitchFamily="18" charset="0"/>
              <a:cs typeface="Times New Roman" panose="02020603050405020304" pitchFamily="18" charset="0"/>
            </a:endParaRPr>
          </a:p>
        </p:txBody>
      </p:sp>
      <p:pic>
        <p:nvPicPr>
          <p:cNvPr id="6" name="Tijdelijke aanduiding voor inhoud 5" descr="Afbeelding met object, klok&#10;&#10;Automatisch gegenereerde beschrijving">
            <a:extLst>
              <a:ext uri="{FF2B5EF4-FFF2-40B4-BE49-F238E27FC236}">
                <a16:creationId xmlns:a16="http://schemas.microsoft.com/office/drawing/2014/main" id="{5344755D-28C1-4348-82D0-34C812C8DEF6}"/>
              </a:ext>
            </a:extLst>
          </p:cNvPr>
          <p:cNvPicPr>
            <a:picLocks noGrp="1" noChangeAspect="1"/>
          </p:cNvPicPr>
          <p:nvPr>
            <p:ph sz="half" idx="2"/>
          </p:nvPr>
        </p:nvPicPr>
        <p:blipFill>
          <a:blip r:embed="rId3"/>
          <a:stretch>
            <a:fillRect/>
          </a:stretch>
        </p:blipFill>
        <p:spPr>
          <a:xfrm>
            <a:off x="1301054" y="2863687"/>
            <a:ext cx="1392197" cy="1392197"/>
          </a:xfrm>
          <a:noFill/>
        </p:spPr>
      </p:pic>
      <p:pic>
        <p:nvPicPr>
          <p:cNvPr id="8" name="Afbeelding 7">
            <a:extLst>
              <a:ext uri="{FF2B5EF4-FFF2-40B4-BE49-F238E27FC236}">
                <a16:creationId xmlns:a16="http://schemas.microsoft.com/office/drawing/2014/main" id="{AC78088F-9488-4999-BE04-0C2F5470BA45}"/>
              </a:ext>
            </a:extLst>
          </p:cNvPr>
          <p:cNvPicPr>
            <a:picLocks noChangeAspect="1"/>
          </p:cNvPicPr>
          <p:nvPr/>
        </p:nvPicPr>
        <p:blipFill rotWithShape="1">
          <a:blip r:embed="rId4"/>
          <a:srcRect t="11563" b="11140"/>
          <a:stretch/>
        </p:blipFill>
        <p:spPr>
          <a:xfrm>
            <a:off x="4720530" y="2654922"/>
            <a:ext cx="2054612" cy="1588154"/>
          </a:xfrm>
          <a:prstGeom prst="rect">
            <a:avLst/>
          </a:prstGeom>
          <a:noFill/>
        </p:spPr>
      </p:pic>
      <p:pic>
        <p:nvPicPr>
          <p:cNvPr id="11" name="Afbeelding 10" descr="Afbeelding met tafelgerei, object, bord, tekening&#10;&#10;Automatisch gegenereerde beschrijving">
            <a:extLst>
              <a:ext uri="{FF2B5EF4-FFF2-40B4-BE49-F238E27FC236}">
                <a16:creationId xmlns:a16="http://schemas.microsoft.com/office/drawing/2014/main" id="{5AAD5620-A33C-4BF2-BA0D-D84274196272}"/>
              </a:ext>
            </a:extLst>
          </p:cNvPr>
          <p:cNvPicPr>
            <a:picLocks noChangeAspect="1"/>
          </p:cNvPicPr>
          <p:nvPr/>
        </p:nvPicPr>
        <p:blipFill>
          <a:blip r:embed="rId5"/>
          <a:stretch>
            <a:fillRect/>
          </a:stretch>
        </p:blipFill>
        <p:spPr>
          <a:xfrm>
            <a:off x="8802421" y="2735923"/>
            <a:ext cx="1392198" cy="1392198"/>
          </a:xfrm>
          <a:prstGeom prst="rect">
            <a:avLst/>
          </a:prstGeom>
        </p:spPr>
      </p:pic>
      <p:sp>
        <p:nvSpPr>
          <p:cNvPr id="12" name="Tekstvak 11">
            <a:extLst>
              <a:ext uri="{FF2B5EF4-FFF2-40B4-BE49-F238E27FC236}">
                <a16:creationId xmlns:a16="http://schemas.microsoft.com/office/drawing/2014/main" id="{606E90AA-CAA6-4DD1-9198-B5491D22013D}"/>
              </a:ext>
            </a:extLst>
          </p:cNvPr>
          <p:cNvSpPr txBox="1"/>
          <p:nvPr/>
        </p:nvSpPr>
        <p:spPr>
          <a:xfrm>
            <a:off x="1549755" y="4413322"/>
            <a:ext cx="894797" cy="492443"/>
          </a:xfrm>
          <a:prstGeom prst="rect">
            <a:avLst/>
          </a:prstGeom>
          <a:noFill/>
        </p:spPr>
        <p:txBody>
          <a:bodyPr wrap="none" rtlCol="0">
            <a:spAutoFit/>
          </a:bodyPr>
          <a:lstStyle/>
          <a:p>
            <a:r>
              <a:rPr lang="nl-NL" sz="2600" dirty="0"/>
              <a:t>1 uur</a:t>
            </a:r>
          </a:p>
        </p:txBody>
      </p:sp>
      <p:sp>
        <p:nvSpPr>
          <p:cNvPr id="16" name="Tekstvak 15">
            <a:extLst>
              <a:ext uri="{FF2B5EF4-FFF2-40B4-BE49-F238E27FC236}">
                <a16:creationId xmlns:a16="http://schemas.microsoft.com/office/drawing/2014/main" id="{5A262D6D-6041-4EC7-A677-20B9BE54B20F}"/>
              </a:ext>
            </a:extLst>
          </p:cNvPr>
          <p:cNvSpPr txBox="1"/>
          <p:nvPr/>
        </p:nvSpPr>
        <p:spPr>
          <a:xfrm>
            <a:off x="4842812" y="4400514"/>
            <a:ext cx="1810047" cy="492443"/>
          </a:xfrm>
          <a:prstGeom prst="rect">
            <a:avLst/>
          </a:prstGeom>
          <a:noFill/>
        </p:spPr>
        <p:txBody>
          <a:bodyPr wrap="none" rtlCol="0">
            <a:spAutoFit/>
          </a:bodyPr>
          <a:lstStyle/>
          <a:p>
            <a:r>
              <a:rPr lang="nl-NL" sz="2600" dirty="0"/>
              <a:t>Aanwezigen</a:t>
            </a:r>
          </a:p>
        </p:txBody>
      </p:sp>
      <p:sp>
        <p:nvSpPr>
          <p:cNvPr id="17" name="Tekstvak 16">
            <a:extLst>
              <a:ext uri="{FF2B5EF4-FFF2-40B4-BE49-F238E27FC236}">
                <a16:creationId xmlns:a16="http://schemas.microsoft.com/office/drawing/2014/main" id="{88B74D83-9711-44DD-90B7-1F78E044FF16}"/>
              </a:ext>
            </a:extLst>
          </p:cNvPr>
          <p:cNvSpPr txBox="1"/>
          <p:nvPr/>
        </p:nvSpPr>
        <p:spPr>
          <a:xfrm>
            <a:off x="7875351" y="4413322"/>
            <a:ext cx="3246338" cy="492443"/>
          </a:xfrm>
          <a:prstGeom prst="rect">
            <a:avLst/>
          </a:prstGeom>
          <a:noFill/>
        </p:spPr>
        <p:txBody>
          <a:bodyPr wrap="none" rtlCol="0">
            <a:spAutoFit/>
          </a:bodyPr>
          <a:lstStyle/>
          <a:p>
            <a:pPr algn="ctr"/>
            <a:r>
              <a:rPr lang="nl-NL" sz="2600" dirty="0"/>
              <a:t>White board / Flipover</a:t>
            </a:r>
          </a:p>
        </p:txBody>
      </p:sp>
      <p:sp>
        <p:nvSpPr>
          <p:cNvPr id="14" name="Tekstvak 13">
            <a:extLst>
              <a:ext uri="{FF2B5EF4-FFF2-40B4-BE49-F238E27FC236}">
                <a16:creationId xmlns:a16="http://schemas.microsoft.com/office/drawing/2014/main" id="{4E8562F9-43E5-4D8A-A07E-FC84C79056C6}"/>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4: Baten - </a:t>
            </a:r>
            <a:r>
              <a:rPr lang="nl-NL" b="1" dirty="0" err="1">
                <a:solidFill>
                  <a:schemeClr val="bg1"/>
                </a:solidFill>
              </a:rPr>
              <a:t>Bathoudersmodel</a:t>
            </a:r>
            <a:endParaRPr lang="nl-NL" b="1" dirty="0">
              <a:solidFill>
                <a:schemeClr val="bg1"/>
              </a:solidFill>
            </a:endParaRPr>
          </a:p>
        </p:txBody>
      </p:sp>
      <p:pic>
        <p:nvPicPr>
          <p:cNvPr id="15" name="Afbeelding 14">
            <a:extLst>
              <a:ext uri="{FF2B5EF4-FFF2-40B4-BE49-F238E27FC236}">
                <a16:creationId xmlns:a16="http://schemas.microsoft.com/office/drawing/2014/main" id="{3910647B-66EA-4FE9-B273-4C325269A0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066032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46D5D12C-0A01-4B22-BB32-4C79710E2816}"/>
              </a:ext>
            </a:extLst>
          </p:cNvPr>
          <p:cNvSpPr txBox="1"/>
          <p:nvPr/>
        </p:nvSpPr>
        <p:spPr>
          <a:xfrm>
            <a:off x="657224" y="1877742"/>
            <a:ext cx="9503789" cy="923330"/>
          </a:xfrm>
          <a:prstGeom prst="rect">
            <a:avLst/>
          </a:prstGeom>
          <a:noFill/>
        </p:spPr>
        <p:txBody>
          <a:bodyPr wrap="square" rtlCol="0">
            <a:spAutoFit/>
          </a:bodyPr>
          <a:lstStyle/>
          <a:p>
            <a:r>
              <a:rPr lang="nl-NL" dirty="0"/>
              <a:t>Deze tool maakt de kwalitatieve opbrengsten (baten) en geldstromen inzichtelijk, van een gezonde en energie neutrale huisvesting. Daarnaast geeft het inzicht in wie er belang heeft bij deze opbrengsten, ofwel de baathouders. </a:t>
            </a:r>
          </a:p>
        </p:txBody>
      </p:sp>
      <p:sp>
        <p:nvSpPr>
          <p:cNvPr id="11" name="Tekstvak 10">
            <a:extLst>
              <a:ext uri="{FF2B5EF4-FFF2-40B4-BE49-F238E27FC236}">
                <a16:creationId xmlns:a16="http://schemas.microsoft.com/office/drawing/2014/main" id="{76623847-1619-4BCB-8023-9FAA84ED1FD6}"/>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4: Baten - </a:t>
            </a:r>
            <a:r>
              <a:rPr lang="nl-NL" b="1" dirty="0" err="1">
                <a:solidFill>
                  <a:schemeClr val="bg1"/>
                </a:solidFill>
              </a:rPr>
              <a:t>Bathoudersmodel</a:t>
            </a:r>
            <a:endParaRPr lang="nl-NL" b="1" dirty="0">
              <a:solidFill>
                <a:schemeClr val="bg1"/>
              </a:solidFill>
            </a:endParaRPr>
          </a:p>
        </p:txBody>
      </p:sp>
      <p:sp>
        <p:nvSpPr>
          <p:cNvPr id="9" name="Titel 1">
            <a:extLst>
              <a:ext uri="{FF2B5EF4-FFF2-40B4-BE49-F238E27FC236}">
                <a16:creationId xmlns:a16="http://schemas.microsoft.com/office/drawing/2014/main" id="{C0505130-4402-4B43-BC8B-B17686124E45}"/>
              </a:ext>
            </a:extLst>
          </p:cNvPr>
          <p:cNvSpPr txBox="1">
            <a:spLocks/>
          </p:cNvSpPr>
          <p:nvPr/>
        </p:nvSpPr>
        <p:spPr>
          <a:xfrm>
            <a:off x="657224" y="499533"/>
            <a:ext cx="10772775" cy="134514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nl-NL" sz="4400" dirty="0">
                <a:solidFill>
                  <a:schemeClr val="tx1"/>
                </a:solidFill>
                <a:latin typeface="Times New Roman" panose="02020603050405020304" pitchFamily="18" charset="0"/>
                <a:cs typeface="Times New Roman" panose="02020603050405020304" pitchFamily="18" charset="0"/>
              </a:rPr>
              <a:t>Doel</a:t>
            </a:r>
          </a:p>
        </p:txBody>
      </p:sp>
      <p:pic>
        <p:nvPicPr>
          <p:cNvPr id="2" name="Afbeelding 1">
            <a:extLst>
              <a:ext uri="{FF2B5EF4-FFF2-40B4-BE49-F238E27FC236}">
                <a16:creationId xmlns:a16="http://schemas.microsoft.com/office/drawing/2014/main" id="{C3A4502C-E0B7-4321-B6F0-964B32C39C86}"/>
              </a:ext>
            </a:extLst>
          </p:cNvPr>
          <p:cNvPicPr>
            <a:picLocks noChangeAspect="1"/>
          </p:cNvPicPr>
          <p:nvPr/>
        </p:nvPicPr>
        <p:blipFill>
          <a:blip r:embed="rId3"/>
          <a:stretch>
            <a:fillRect/>
          </a:stretch>
        </p:blipFill>
        <p:spPr>
          <a:xfrm>
            <a:off x="3783786" y="2859352"/>
            <a:ext cx="4624427" cy="3146518"/>
          </a:xfrm>
          <a:prstGeom prst="rect">
            <a:avLst/>
          </a:prstGeom>
        </p:spPr>
      </p:pic>
      <p:pic>
        <p:nvPicPr>
          <p:cNvPr id="8" name="Afbeelding 7">
            <a:extLst>
              <a:ext uri="{FF2B5EF4-FFF2-40B4-BE49-F238E27FC236}">
                <a16:creationId xmlns:a16="http://schemas.microsoft.com/office/drawing/2014/main" id="{6F274D60-02F4-4A85-814C-D49AE942C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639907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7" name="Tekstvak 6">
            <a:extLst>
              <a:ext uri="{FF2B5EF4-FFF2-40B4-BE49-F238E27FC236}">
                <a16:creationId xmlns:a16="http://schemas.microsoft.com/office/drawing/2014/main" id="{46D5D12C-0A01-4B22-BB32-4C79710E2816}"/>
              </a:ext>
            </a:extLst>
          </p:cNvPr>
          <p:cNvSpPr txBox="1"/>
          <p:nvPr/>
        </p:nvSpPr>
        <p:spPr>
          <a:xfrm>
            <a:off x="762000" y="1913641"/>
            <a:ext cx="9503789" cy="590931"/>
          </a:xfrm>
          <a:prstGeom prst="rect">
            <a:avLst/>
          </a:prstGeom>
          <a:noFill/>
        </p:spPr>
        <p:txBody>
          <a:bodyPr wrap="square" rtlCol="0">
            <a:spAutoFit/>
          </a:bodyPr>
          <a:lstStyle/>
          <a:p>
            <a:pPr>
              <a:lnSpc>
                <a:spcPct val="80000"/>
              </a:lnSpc>
            </a:pPr>
            <a:endParaRPr lang="nl-NL" dirty="0"/>
          </a:p>
          <a:p>
            <a:endParaRPr lang="nl-NL" dirty="0"/>
          </a:p>
        </p:txBody>
      </p:sp>
      <p:sp>
        <p:nvSpPr>
          <p:cNvPr id="8" name="Tekstvak 7">
            <a:extLst>
              <a:ext uri="{FF2B5EF4-FFF2-40B4-BE49-F238E27FC236}">
                <a16:creationId xmlns:a16="http://schemas.microsoft.com/office/drawing/2014/main" id="{8B77F7F3-BE74-4867-B980-9E850A2A3759}"/>
              </a:ext>
            </a:extLst>
          </p:cNvPr>
          <p:cNvSpPr txBox="1"/>
          <p:nvPr/>
        </p:nvSpPr>
        <p:spPr>
          <a:xfrm>
            <a:off x="657224" y="1844679"/>
            <a:ext cx="9503789" cy="3693319"/>
          </a:xfrm>
          <a:prstGeom prst="rect">
            <a:avLst/>
          </a:prstGeom>
          <a:noFill/>
        </p:spPr>
        <p:txBody>
          <a:bodyPr wrap="square" rtlCol="0">
            <a:spAutoFit/>
          </a:bodyPr>
          <a:lstStyle/>
          <a:p>
            <a:r>
              <a:rPr lang="nl-NL" dirty="0"/>
              <a:t>Alle aanwezigen wordt gevraagd intern op te halen op welke wijze budgetten zijn vastgesteld binnen een organisatie en wat de budgetten zijn. Na deze voorbereiding kunnen alle deelnemers brainstormen over de baten die een gezonde en energie neutrale huisvesting met zich meebrengt. Het verduurzamen van kantoren heeft een sterke relatie met kosten en investeringen. Naast het energieconcept versus de energiekosten, zijn er ook baten bij het hebben van een gezonder binnenklimaat. Hieronder enkele voorbeelden:</a:t>
            </a:r>
          </a:p>
          <a:p>
            <a:pPr marL="742950" lvl="1" indent="-285750">
              <a:buFont typeface="Wingdings" panose="05000000000000000000" pitchFamily="2" charset="2"/>
              <a:buChar char="§"/>
            </a:pPr>
            <a:r>
              <a:rPr lang="nl-NL" dirty="0"/>
              <a:t>De productiviteit van de werknemers gaat omhoog;</a:t>
            </a:r>
          </a:p>
          <a:p>
            <a:pPr marL="742950" lvl="1" indent="-285750">
              <a:buFont typeface="Wingdings" panose="05000000000000000000" pitchFamily="2" charset="2"/>
              <a:buChar char="§"/>
            </a:pPr>
            <a:r>
              <a:rPr lang="nl-NL" dirty="0"/>
              <a:t>Het verduurzamen van kantoren resulteert in een waardevermeerdering. Dit heeft invloed op de gebruiker die eventueel een langere commitment wilt aangaan, waardoor het risico op leegstand wordt verlaagd;</a:t>
            </a:r>
          </a:p>
          <a:p>
            <a:pPr marL="742950" lvl="1" indent="-285750">
              <a:buFont typeface="Wingdings" panose="05000000000000000000" pitchFamily="2" charset="2"/>
              <a:buChar char="§"/>
            </a:pPr>
            <a:r>
              <a:rPr lang="nl-NL" dirty="0"/>
              <a:t>In de ‘War </a:t>
            </a:r>
            <a:r>
              <a:rPr lang="nl-NL" dirty="0" err="1"/>
              <a:t>for</a:t>
            </a:r>
            <a:r>
              <a:rPr lang="nl-NL" dirty="0"/>
              <a:t> talent’ is een inspirerende en duurzame omgeving waardevol;</a:t>
            </a:r>
          </a:p>
          <a:p>
            <a:pPr marL="742950" lvl="1" indent="-285750">
              <a:buFont typeface="Wingdings" panose="05000000000000000000" pitchFamily="2" charset="2"/>
              <a:buChar char="§"/>
            </a:pPr>
            <a:r>
              <a:rPr lang="nl-NL" dirty="0"/>
              <a:t>Een kantoor vol energie heeft lagere onderhoudskosten;</a:t>
            </a:r>
          </a:p>
          <a:p>
            <a:pPr marL="742950" lvl="1" indent="-285750">
              <a:buFont typeface="Wingdings" panose="05000000000000000000" pitchFamily="2" charset="2"/>
              <a:buChar char="§"/>
            </a:pPr>
            <a:r>
              <a:rPr lang="nl-NL" dirty="0"/>
              <a:t>…</a:t>
            </a:r>
          </a:p>
        </p:txBody>
      </p:sp>
      <p:sp>
        <p:nvSpPr>
          <p:cNvPr id="11" name="Tekstvak 10">
            <a:extLst>
              <a:ext uri="{FF2B5EF4-FFF2-40B4-BE49-F238E27FC236}">
                <a16:creationId xmlns:a16="http://schemas.microsoft.com/office/drawing/2014/main" id="{22C9DB6B-0C4F-4B88-A983-19A6BA03488D}"/>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4: Baten - </a:t>
            </a:r>
            <a:r>
              <a:rPr lang="nl-NL" b="1" dirty="0" err="1">
                <a:solidFill>
                  <a:schemeClr val="bg1"/>
                </a:solidFill>
              </a:rPr>
              <a:t>Bathoudersmodel</a:t>
            </a:r>
            <a:endParaRPr lang="nl-NL" b="1" dirty="0">
              <a:solidFill>
                <a:schemeClr val="bg1"/>
              </a:solidFill>
            </a:endParaRPr>
          </a:p>
        </p:txBody>
      </p:sp>
      <p:pic>
        <p:nvPicPr>
          <p:cNvPr id="9" name="Afbeelding 8">
            <a:extLst>
              <a:ext uri="{FF2B5EF4-FFF2-40B4-BE49-F238E27FC236}">
                <a16:creationId xmlns:a16="http://schemas.microsoft.com/office/drawing/2014/main" id="{8267BA31-C0E8-4056-8C72-0BC5BA34F6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8177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D6AA977-30F7-46EA-B408-1273990B2DDD}"/>
              </a:ext>
            </a:extLst>
          </p:cNvPr>
          <p:cNvPicPr>
            <a:picLocks noChangeAspect="1"/>
          </p:cNvPicPr>
          <p:nvPr/>
        </p:nvPicPr>
        <p:blipFill rotWithShape="1">
          <a:blip r:embed="rId3"/>
          <a:srcRect l="-403" r="196"/>
          <a:stretch/>
        </p:blipFill>
        <p:spPr>
          <a:xfrm>
            <a:off x="-41797" y="2993717"/>
            <a:ext cx="12275594" cy="3864283"/>
          </a:xfrm>
          <a:prstGeom prst="rect">
            <a:avLst/>
          </a:prstGeom>
          <a:ln>
            <a:noFill/>
          </a:ln>
          <a:effectLst/>
        </p:spPr>
      </p:pic>
      <p:sp>
        <p:nvSpPr>
          <p:cNvPr id="3" name="Subtitel 2">
            <a:extLst>
              <a:ext uri="{FF2B5EF4-FFF2-40B4-BE49-F238E27FC236}">
                <a16:creationId xmlns:a16="http://schemas.microsoft.com/office/drawing/2014/main" id="{3902D97B-B3A5-4723-92DA-D3BB12BDECBA}"/>
              </a:ext>
            </a:extLst>
          </p:cNvPr>
          <p:cNvSpPr>
            <a:spLocks noGrp="1"/>
          </p:cNvSpPr>
          <p:nvPr>
            <p:ph idx="1"/>
          </p:nvPr>
        </p:nvSpPr>
        <p:spPr>
          <a:xfrm>
            <a:off x="523875" y="1669409"/>
            <a:ext cx="8736666" cy="1216404"/>
          </a:xfrm>
        </p:spPr>
        <p:txBody>
          <a:bodyPr rtlCol="0">
            <a:normAutofit/>
          </a:bodyPr>
          <a:lstStyle/>
          <a:p>
            <a:pPr marL="0" indent="0" rtl="0">
              <a:buNone/>
            </a:pPr>
            <a:r>
              <a:rPr lang="nl-NL" sz="4500" dirty="0">
                <a:latin typeface="Times New Roman" panose="02020603050405020304" pitchFamily="18" charset="0"/>
                <a:cs typeface="Times New Roman" panose="02020603050405020304" pitchFamily="18" charset="0"/>
              </a:rPr>
              <a:t>1. Inleiding</a:t>
            </a:r>
            <a:endParaRPr lang="nl-NL" sz="4500" dirty="0">
              <a:solidFill>
                <a:schemeClr val="tx1"/>
              </a:solidFill>
              <a:latin typeface="Times New Roman" panose="02020603050405020304" pitchFamily="18" charset="0"/>
              <a:cs typeface="Times New Roman" panose="02020603050405020304" pitchFamily="18" charset="0"/>
            </a:endParaRPr>
          </a:p>
        </p:txBody>
      </p:sp>
      <p:pic>
        <p:nvPicPr>
          <p:cNvPr id="7" name="Afbeelding 6">
            <a:extLst>
              <a:ext uri="{FF2B5EF4-FFF2-40B4-BE49-F238E27FC236}">
                <a16:creationId xmlns:a16="http://schemas.microsoft.com/office/drawing/2014/main" id="{D2DD4616-252C-44C7-9693-6CE3064456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299" y="210763"/>
            <a:ext cx="4212177" cy="577539"/>
          </a:xfrm>
          <a:prstGeom prst="rect">
            <a:avLst/>
          </a:prstGeom>
        </p:spPr>
      </p:pic>
    </p:spTree>
    <p:extLst>
      <p:ext uri="{BB962C8B-B14F-4D97-AF65-F5344CB8AC3E}">
        <p14:creationId xmlns:p14="http://schemas.microsoft.com/office/powerpoint/2010/main" val="1605753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Output</a:t>
            </a:r>
          </a:p>
        </p:txBody>
      </p:sp>
      <p:sp>
        <p:nvSpPr>
          <p:cNvPr id="7" name="Tekstvak 6">
            <a:extLst>
              <a:ext uri="{FF2B5EF4-FFF2-40B4-BE49-F238E27FC236}">
                <a16:creationId xmlns:a16="http://schemas.microsoft.com/office/drawing/2014/main" id="{46D5D12C-0A01-4B22-BB32-4C79710E2816}"/>
              </a:ext>
            </a:extLst>
          </p:cNvPr>
          <p:cNvSpPr txBox="1"/>
          <p:nvPr/>
        </p:nvSpPr>
        <p:spPr>
          <a:xfrm>
            <a:off x="657223" y="1844679"/>
            <a:ext cx="7387441" cy="1649041"/>
          </a:xfrm>
          <a:prstGeom prst="rect">
            <a:avLst/>
          </a:prstGeom>
          <a:noFill/>
        </p:spPr>
        <p:txBody>
          <a:bodyPr wrap="square" rtlCol="0">
            <a:spAutoFit/>
          </a:bodyPr>
          <a:lstStyle/>
          <a:p>
            <a:pPr>
              <a:lnSpc>
                <a:spcPct val="80000"/>
              </a:lnSpc>
            </a:pPr>
            <a:r>
              <a:rPr lang="nl-NL" dirty="0"/>
              <a:t>Het Baten  - Baathoudermodel maakt het volgende inzichtelijk:</a:t>
            </a:r>
          </a:p>
          <a:p>
            <a:pPr>
              <a:lnSpc>
                <a:spcPct val="80000"/>
              </a:lnSpc>
            </a:pPr>
            <a:endParaRPr lang="nl-NL" dirty="0"/>
          </a:p>
          <a:p>
            <a:pPr marL="285750" indent="-285750">
              <a:lnSpc>
                <a:spcPct val="80000"/>
              </a:lnSpc>
              <a:buFont typeface="Wingdings" panose="05000000000000000000" pitchFamily="2" charset="2"/>
              <a:buChar char="§"/>
            </a:pPr>
            <a:r>
              <a:rPr lang="nl-NL" dirty="0"/>
              <a:t>Zitten de juiste mensen aan tafel?</a:t>
            </a:r>
          </a:p>
          <a:p>
            <a:pPr>
              <a:lnSpc>
                <a:spcPct val="80000"/>
              </a:lnSpc>
            </a:pPr>
            <a:endParaRPr lang="nl-NL" dirty="0"/>
          </a:p>
          <a:p>
            <a:pPr marL="285750" indent="-285750">
              <a:lnSpc>
                <a:spcPct val="80000"/>
              </a:lnSpc>
              <a:buFont typeface="Wingdings" panose="05000000000000000000" pitchFamily="2" charset="2"/>
              <a:buChar char="§"/>
            </a:pPr>
            <a:r>
              <a:rPr lang="nl-NL" dirty="0"/>
              <a:t>Hoe wordt de borging en besluitvorming ingericht voor dit project?</a:t>
            </a:r>
          </a:p>
          <a:p>
            <a:pPr marL="285750" indent="-285750">
              <a:lnSpc>
                <a:spcPct val="80000"/>
              </a:lnSpc>
              <a:buFont typeface="Wingdings" panose="05000000000000000000" pitchFamily="2" charset="2"/>
              <a:buChar char="§"/>
            </a:pPr>
            <a:endParaRPr lang="nl-NL" dirty="0"/>
          </a:p>
          <a:p>
            <a:pPr marL="285750" indent="-285750">
              <a:lnSpc>
                <a:spcPct val="80000"/>
              </a:lnSpc>
              <a:buFont typeface="Wingdings" panose="05000000000000000000" pitchFamily="2" charset="2"/>
              <a:buChar char="§"/>
            </a:pPr>
            <a:r>
              <a:rPr lang="nl-NL" dirty="0"/>
              <a:t>Kunnen het project-, kern-, en supportteam ingericht worden?</a:t>
            </a:r>
          </a:p>
        </p:txBody>
      </p:sp>
      <p:sp>
        <p:nvSpPr>
          <p:cNvPr id="15" name="Tekstvak 14">
            <a:extLst>
              <a:ext uri="{FF2B5EF4-FFF2-40B4-BE49-F238E27FC236}">
                <a16:creationId xmlns:a16="http://schemas.microsoft.com/office/drawing/2014/main" id="{9B6E1910-899A-431B-8E2A-2A30EADAC6D7}"/>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4: Baten - </a:t>
            </a:r>
            <a:r>
              <a:rPr lang="nl-NL" b="1" dirty="0" err="1">
                <a:solidFill>
                  <a:schemeClr val="bg1"/>
                </a:solidFill>
              </a:rPr>
              <a:t>Bathoudersmodel</a:t>
            </a:r>
            <a:endParaRPr lang="nl-NL" b="1" dirty="0">
              <a:solidFill>
                <a:schemeClr val="bg1"/>
              </a:solidFill>
            </a:endParaRPr>
          </a:p>
        </p:txBody>
      </p:sp>
      <p:pic>
        <p:nvPicPr>
          <p:cNvPr id="6" name="Afbeelding 5">
            <a:extLst>
              <a:ext uri="{FF2B5EF4-FFF2-40B4-BE49-F238E27FC236}">
                <a16:creationId xmlns:a16="http://schemas.microsoft.com/office/drawing/2014/main" id="{A2A5BA63-C4E4-48B4-8495-1D3E3078D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359179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D6AA977-30F7-46EA-B408-1273990B2DDD}"/>
              </a:ext>
            </a:extLst>
          </p:cNvPr>
          <p:cNvPicPr>
            <a:picLocks noChangeAspect="1"/>
          </p:cNvPicPr>
          <p:nvPr/>
        </p:nvPicPr>
        <p:blipFill rotWithShape="1">
          <a:blip r:embed="rId3"/>
          <a:srcRect l="-403" r="196"/>
          <a:stretch/>
        </p:blipFill>
        <p:spPr>
          <a:xfrm>
            <a:off x="-41797" y="2993717"/>
            <a:ext cx="12275594" cy="3864283"/>
          </a:xfrm>
          <a:prstGeom prst="rect">
            <a:avLst/>
          </a:prstGeom>
          <a:ln>
            <a:noFill/>
          </a:ln>
          <a:effectLst/>
        </p:spPr>
      </p:pic>
      <p:sp>
        <p:nvSpPr>
          <p:cNvPr id="3" name="Subtitel 2">
            <a:extLst>
              <a:ext uri="{FF2B5EF4-FFF2-40B4-BE49-F238E27FC236}">
                <a16:creationId xmlns:a16="http://schemas.microsoft.com/office/drawing/2014/main" id="{3902D97B-B3A5-4723-92DA-D3BB12BDECBA}"/>
              </a:ext>
            </a:extLst>
          </p:cNvPr>
          <p:cNvSpPr>
            <a:spLocks noGrp="1"/>
          </p:cNvSpPr>
          <p:nvPr>
            <p:ph idx="1"/>
          </p:nvPr>
        </p:nvSpPr>
        <p:spPr>
          <a:xfrm>
            <a:off x="523875" y="0"/>
            <a:ext cx="8736666" cy="3064183"/>
          </a:xfrm>
        </p:spPr>
        <p:txBody>
          <a:bodyPr rtlCol="0">
            <a:normAutofit fontScale="92500" lnSpcReduction="10000"/>
          </a:bodyPr>
          <a:lstStyle/>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marL="0" indent="0" rtl="0">
              <a:buNone/>
            </a:pPr>
            <a:r>
              <a:rPr lang="nl-NL" sz="4500" dirty="0">
                <a:solidFill>
                  <a:schemeClr val="tx1"/>
                </a:solidFill>
                <a:latin typeface="Times New Roman" panose="02020603050405020304" pitchFamily="18" charset="0"/>
                <a:cs typeface="Times New Roman" panose="02020603050405020304" pitchFamily="18" charset="0"/>
              </a:rPr>
              <a:t>Tool 5: </a:t>
            </a:r>
            <a:r>
              <a:rPr lang="nl-NL" sz="4500" dirty="0" err="1">
                <a:solidFill>
                  <a:schemeClr val="tx1"/>
                </a:solidFill>
                <a:latin typeface="Times New Roman" panose="02020603050405020304" pitchFamily="18" charset="0"/>
                <a:cs typeface="Times New Roman" panose="02020603050405020304" pitchFamily="18" charset="0"/>
              </a:rPr>
              <a:t>Future</a:t>
            </a:r>
            <a:r>
              <a:rPr lang="nl-NL" sz="4500" dirty="0">
                <a:solidFill>
                  <a:schemeClr val="tx1"/>
                </a:solidFill>
                <a:latin typeface="Times New Roman" panose="02020603050405020304" pitchFamily="18" charset="0"/>
                <a:cs typeface="Times New Roman" panose="02020603050405020304" pitchFamily="18" charset="0"/>
              </a:rPr>
              <a:t> </a:t>
            </a:r>
            <a:r>
              <a:rPr lang="nl-NL" sz="4500" dirty="0" err="1">
                <a:solidFill>
                  <a:schemeClr val="tx1"/>
                </a:solidFill>
                <a:latin typeface="Times New Roman" panose="02020603050405020304" pitchFamily="18" charset="0"/>
                <a:cs typeface="Times New Roman" panose="02020603050405020304" pitchFamily="18" charset="0"/>
              </a:rPr>
              <a:t>BackCast</a:t>
            </a:r>
            <a:endParaRPr lang="nl-NL" sz="4500" dirty="0">
              <a:solidFill>
                <a:schemeClr val="tx1"/>
              </a:solidFill>
              <a:latin typeface="Times New Roman" panose="02020603050405020304" pitchFamily="18" charset="0"/>
              <a:cs typeface="Times New Roman" panose="02020603050405020304" pitchFamily="18" charset="0"/>
            </a:endParaRPr>
          </a:p>
          <a:p>
            <a:pPr marL="685800" indent="-685800">
              <a:buFont typeface="Wingdings" panose="05000000000000000000" pitchFamily="2" charset="2"/>
              <a:buChar char="§"/>
            </a:pPr>
            <a:endParaRPr lang="nl-NL" sz="2100" dirty="0">
              <a:solidFill>
                <a:schemeClr val="tx1"/>
              </a:solidFill>
            </a:endParaRPr>
          </a:p>
          <a:p>
            <a:pPr marL="685800" indent="-685800">
              <a:buFont typeface="Wingdings" panose="05000000000000000000" pitchFamily="2" charset="2"/>
              <a:buChar char="§"/>
            </a:pPr>
            <a:r>
              <a:rPr lang="nl-NL" sz="2100" dirty="0">
                <a:solidFill>
                  <a:schemeClr val="tx1"/>
                </a:solidFill>
              </a:rPr>
              <a:t>Benodigdheden</a:t>
            </a:r>
          </a:p>
          <a:p>
            <a:pPr marL="685800" indent="-685800">
              <a:buFont typeface="Wingdings" panose="05000000000000000000" pitchFamily="2" charset="2"/>
              <a:buChar char="§"/>
            </a:pPr>
            <a:r>
              <a:rPr lang="nl-NL" sz="2100" dirty="0">
                <a:solidFill>
                  <a:schemeClr val="tx1"/>
                </a:solidFill>
              </a:rPr>
              <a:t>Doel</a:t>
            </a:r>
          </a:p>
          <a:p>
            <a:pPr marL="685800" indent="-685800">
              <a:buFont typeface="Wingdings" panose="05000000000000000000" pitchFamily="2" charset="2"/>
              <a:buChar char="§"/>
            </a:pPr>
            <a:r>
              <a:rPr lang="nl-NL" sz="2100" dirty="0">
                <a:solidFill>
                  <a:schemeClr val="tx1"/>
                </a:solidFill>
              </a:rPr>
              <a:t>Werkwijze</a:t>
            </a:r>
          </a:p>
          <a:p>
            <a:pPr marL="685800" indent="-685800">
              <a:buFont typeface="Wingdings" panose="05000000000000000000" pitchFamily="2" charset="2"/>
              <a:buChar char="§"/>
            </a:pPr>
            <a:r>
              <a:rPr lang="nl-NL" sz="2100" dirty="0">
                <a:solidFill>
                  <a:schemeClr val="tx1"/>
                </a:solidFill>
              </a:rPr>
              <a:t>Output</a:t>
            </a:r>
          </a:p>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algn="ctr" rtl="0"/>
            <a:endParaRPr lang="nl-NL" sz="4500" b="1" dirty="0">
              <a:solidFill>
                <a:schemeClr val="tx1"/>
              </a:solidFill>
              <a:latin typeface="Times New Roman" panose="02020603050405020304" pitchFamily="18" charset="0"/>
              <a:cs typeface="Times New Roman" panose="02020603050405020304" pitchFamily="18" charset="0"/>
            </a:endParaRPr>
          </a:p>
        </p:txBody>
      </p:sp>
      <p:pic>
        <p:nvPicPr>
          <p:cNvPr id="5" name="Afbeelding 4">
            <a:extLst>
              <a:ext uri="{FF2B5EF4-FFF2-40B4-BE49-F238E27FC236}">
                <a16:creationId xmlns:a16="http://schemas.microsoft.com/office/drawing/2014/main" id="{A5339F09-97D1-488A-A03D-B5B46CA3DA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092710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chor="ctr">
            <a:normAutofit/>
          </a:bodyPr>
          <a:lstStyle/>
          <a:p>
            <a:r>
              <a:rPr lang="nl-NL" dirty="0" err="1">
                <a:latin typeface="Times New Roman" panose="02020603050405020304" pitchFamily="18" charset="0"/>
                <a:cs typeface="Times New Roman" panose="02020603050405020304" pitchFamily="18" charset="0"/>
              </a:rPr>
              <a:t>Future</a:t>
            </a:r>
            <a:r>
              <a:rPr lang="nl-NL" dirty="0">
                <a:latin typeface="Times New Roman" panose="02020603050405020304" pitchFamily="18" charset="0"/>
                <a:cs typeface="Times New Roman" panose="02020603050405020304" pitchFamily="18" charset="0"/>
              </a:rPr>
              <a:t> </a:t>
            </a:r>
            <a:r>
              <a:rPr lang="nl-NL" dirty="0" err="1">
                <a:latin typeface="Times New Roman" panose="02020603050405020304" pitchFamily="18" charset="0"/>
                <a:cs typeface="Times New Roman" panose="02020603050405020304" pitchFamily="18" charset="0"/>
              </a:rPr>
              <a:t>BackCast</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	</a:t>
            </a:r>
            <a:r>
              <a:rPr lang="nl-NL" sz="3000" i="1" dirty="0">
                <a:solidFill>
                  <a:srgbClr val="00B0F0"/>
                </a:solidFill>
                <a:latin typeface="Times New Roman" panose="02020603050405020304" pitchFamily="18" charset="0"/>
                <a:cs typeface="Times New Roman" panose="02020603050405020304" pitchFamily="18" charset="0"/>
              </a:rPr>
              <a:t>De toekomst voorspellen</a:t>
            </a:r>
            <a:endParaRPr lang="nl-NL" i="1" dirty="0">
              <a:solidFill>
                <a:srgbClr val="00B0F0"/>
              </a:solidFill>
              <a:latin typeface="Times New Roman" panose="02020603050405020304" pitchFamily="18" charset="0"/>
              <a:cs typeface="Times New Roman" panose="02020603050405020304" pitchFamily="18" charset="0"/>
            </a:endParaRPr>
          </a:p>
        </p:txBody>
      </p:sp>
      <p:pic>
        <p:nvPicPr>
          <p:cNvPr id="6" name="Tijdelijke aanduiding voor inhoud 5" descr="Afbeelding met object, klok&#10;&#10;Automatisch gegenereerde beschrijving">
            <a:extLst>
              <a:ext uri="{FF2B5EF4-FFF2-40B4-BE49-F238E27FC236}">
                <a16:creationId xmlns:a16="http://schemas.microsoft.com/office/drawing/2014/main" id="{5344755D-28C1-4348-82D0-34C812C8DEF6}"/>
              </a:ext>
            </a:extLst>
          </p:cNvPr>
          <p:cNvPicPr>
            <a:picLocks noGrp="1" noChangeAspect="1"/>
          </p:cNvPicPr>
          <p:nvPr>
            <p:ph sz="half" idx="2"/>
          </p:nvPr>
        </p:nvPicPr>
        <p:blipFill>
          <a:blip r:embed="rId3"/>
          <a:stretch>
            <a:fillRect/>
          </a:stretch>
        </p:blipFill>
        <p:spPr>
          <a:xfrm>
            <a:off x="1083128" y="2436951"/>
            <a:ext cx="1657349" cy="1657349"/>
          </a:xfrm>
          <a:noFill/>
        </p:spPr>
      </p:pic>
      <p:pic>
        <p:nvPicPr>
          <p:cNvPr id="8" name="Afbeelding 7">
            <a:extLst>
              <a:ext uri="{FF2B5EF4-FFF2-40B4-BE49-F238E27FC236}">
                <a16:creationId xmlns:a16="http://schemas.microsoft.com/office/drawing/2014/main" id="{AC78088F-9488-4999-BE04-0C2F5470BA45}"/>
              </a:ext>
            </a:extLst>
          </p:cNvPr>
          <p:cNvPicPr>
            <a:picLocks noChangeAspect="1"/>
          </p:cNvPicPr>
          <p:nvPr/>
        </p:nvPicPr>
        <p:blipFill rotWithShape="1">
          <a:blip r:embed="rId4"/>
          <a:srcRect t="11563" b="11140"/>
          <a:stretch/>
        </p:blipFill>
        <p:spPr>
          <a:xfrm>
            <a:off x="4502604" y="2318629"/>
            <a:ext cx="2445924" cy="1890627"/>
          </a:xfrm>
          <a:prstGeom prst="rect">
            <a:avLst/>
          </a:prstGeom>
          <a:noFill/>
        </p:spPr>
      </p:pic>
      <p:pic>
        <p:nvPicPr>
          <p:cNvPr id="11" name="Afbeelding 10" descr="Afbeelding met tafelgerei, object, bord, tekening&#10;&#10;Automatisch gegenereerde beschrijving">
            <a:extLst>
              <a:ext uri="{FF2B5EF4-FFF2-40B4-BE49-F238E27FC236}">
                <a16:creationId xmlns:a16="http://schemas.microsoft.com/office/drawing/2014/main" id="{5AAD5620-A33C-4BF2-BA0D-D84274196272}"/>
              </a:ext>
            </a:extLst>
          </p:cNvPr>
          <p:cNvPicPr>
            <a:picLocks noChangeAspect="1"/>
          </p:cNvPicPr>
          <p:nvPr/>
        </p:nvPicPr>
        <p:blipFill>
          <a:blip r:embed="rId5"/>
          <a:stretch>
            <a:fillRect/>
          </a:stretch>
        </p:blipFill>
        <p:spPr>
          <a:xfrm>
            <a:off x="8710655" y="2436951"/>
            <a:ext cx="1657350" cy="1657350"/>
          </a:xfrm>
          <a:prstGeom prst="rect">
            <a:avLst/>
          </a:prstGeom>
        </p:spPr>
      </p:pic>
      <p:sp>
        <p:nvSpPr>
          <p:cNvPr id="12" name="Tekstvak 11">
            <a:extLst>
              <a:ext uri="{FF2B5EF4-FFF2-40B4-BE49-F238E27FC236}">
                <a16:creationId xmlns:a16="http://schemas.microsoft.com/office/drawing/2014/main" id="{606E90AA-CAA6-4DD1-9198-B5491D22013D}"/>
              </a:ext>
            </a:extLst>
          </p:cNvPr>
          <p:cNvSpPr txBox="1"/>
          <p:nvPr/>
        </p:nvSpPr>
        <p:spPr>
          <a:xfrm>
            <a:off x="1447579" y="4375604"/>
            <a:ext cx="894797" cy="492443"/>
          </a:xfrm>
          <a:prstGeom prst="rect">
            <a:avLst/>
          </a:prstGeom>
          <a:noFill/>
        </p:spPr>
        <p:txBody>
          <a:bodyPr wrap="none" rtlCol="0">
            <a:spAutoFit/>
          </a:bodyPr>
          <a:lstStyle/>
          <a:p>
            <a:r>
              <a:rPr lang="nl-NL" sz="2600" dirty="0"/>
              <a:t>1 uur</a:t>
            </a:r>
          </a:p>
        </p:txBody>
      </p:sp>
      <p:sp>
        <p:nvSpPr>
          <p:cNvPr id="16" name="Tekstvak 15">
            <a:extLst>
              <a:ext uri="{FF2B5EF4-FFF2-40B4-BE49-F238E27FC236}">
                <a16:creationId xmlns:a16="http://schemas.microsoft.com/office/drawing/2014/main" id="{5A262D6D-6041-4EC7-A677-20B9BE54B20F}"/>
              </a:ext>
            </a:extLst>
          </p:cNvPr>
          <p:cNvSpPr txBox="1"/>
          <p:nvPr/>
        </p:nvSpPr>
        <p:spPr>
          <a:xfrm>
            <a:off x="4845838" y="4366694"/>
            <a:ext cx="1810047" cy="492443"/>
          </a:xfrm>
          <a:prstGeom prst="rect">
            <a:avLst/>
          </a:prstGeom>
          <a:noFill/>
        </p:spPr>
        <p:txBody>
          <a:bodyPr wrap="none" rtlCol="0">
            <a:spAutoFit/>
          </a:bodyPr>
          <a:lstStyle/>
          <a:p>
            <a:r>
              <a:rPr lang="nl-NL" sz="2600" dirty="0"/>
              <a:t>Aanwezigen</a:t>
            </a:r>
          </a:p>
        </p:txBody>
      </p:sp>
      <p:sp>
        <p:nvSpPr>
          <p:cNvPr id="17" name="Tekstvak 16">
            <a:extLst>
              <a:ext uri="{FF2B5EF4-FFF2-40B4-BE49-F238E27FC236}">
                <a16:creationId xmlns:a16="http://schemas.microsoft.com/office/drawing/2014/main" id="{88B74D83-9711-44DD-90B7-1F78E044FF16}"/>
              </a:ext>
            </a:extLst>
          </p:cNvPr>
          <p:cNvSpPr txBox="1"/>
          <p:nvPr/>
        </p:nvSpPr>
        <p:spPr>
          <a:xfrm>
            <a:off x="7969129" y="4366695"/>
            <a:ext cx="3140411" cy="492443"/>
          </a:xfrm>
          <a:prstGeom prst="rect">
            <a:avLst/>
          </a:prstGeom>
          <a:noFill/>
        </p:spPr>
        <p:txBody>
          <a:bodyPr wrap="none" rtlCol="0">
            <a:spAutoFit/>
          </a:bodyPr>
          <a:lstStyle/>
          <a:p>
            <a:pPr algn="ctr"/>
            <a:r>
              <a:rPr lang="nl-NL" sz="2600" dirty="0"/>
              <a:t>Whiteboard / Flipover</a:t>
            </a:r>
          </a:p>
        </p:txBody>
      </p:sp>
      <p:sp>
        <p:nvSpPr>
          <p:cNvPr id="15" name="Tekstvak 14">
            <a:extLst>
              <a:ext uri="{FF2B5EF4-FFF2-40B4-BE49-F238E27FC236}">
                <a16:creationId xmlns:a16="http://schemas.microsoft.com/office/drawing/2014/main" id="{A8EBA944-4B51-4E88-8C06-FA9F9757441B}"/>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5: </a:t>
            </a:r>
            <a:r>
              <a:rPr lang="nl-NL" b="1" dirty="0" err="1">
                <a:solidFill>
                  <a:schemeClr val="bg1"/>
                </a:solidFill>
              </a:rPr>
              <a:t>Future</a:t>
            </a:r>
            <a:r>
              <a:rPr lang="nl-NL" b="1" dirty="0">
                <a:solidFill>
                  <a:schemeClr val="bg1"/>
                </a:solidFill>
              </a:rPr>
              <a:t> </a:t>
            </a:r>
            <a:r>
              <a:rPr lang="nl-NL" b="1" dirty="0" err="1">
                <a:solidFill>
                  <a:schemeClr val="bg1"/>
                </a:solidFill>
              </a:rPr>
              <a:t>BackCast</a:t>
            </a:r>
            <a:endParaRPr lang="nl-NL" b="1" dirty="0">
              <a:solidFill>
                <a:schemeClr val="bg1"/>
              </a:solidFill>
            </a:endParaRPr>
          </a:p>
        </p:txBody>
      </p:sp>
      <p:pic>
        <p:nvPicPr>
          <p:cNvPr id="13" name="Afbeelding 12">
            <a:extLst>
              <a:ext uri="{FF2B5EF4-FFF2-40B4-BE49-F238E27FC236}">
                <a16:creationId xmlns:a16="http://schemas.microsoft.com/office/drawing/2014/main" id="{6D2388EF-2E05-4D06-BECD-A7C900BF51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35179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5"/>
          </a:xfrm>
        </p:spPr>
        <p:txBody>
          <a:bodyPr rtlCol="0">
            <a:normAutofit/>
          </a:bodyPr>
          <a:lstStyle/>
          <a:p>
            <a:r>
              <a:rPr lang="nl-NL" dirty="0">
                <a:latin typeface="Times New Roman" panose="02020603050405020304" pitchFamily="18" charset="0"/>
                <a:cs typeface="Times New Roman" panose="02020603050405020304" pitchFamily="18" charset="0"/>
              </a:rPr>
              <a:t>Doel</a:t>
            </a:r>
          </a:p>
        </p:txBody>
      </p:sp>
      <p:sp>
        <p:nvSpPr>
          <p:cNvPr id="5" name="Tekstvak 4">
            <a:extLst>
              <a:ext uri="{FF2B5EF4-FFF2-40B4-BE49-F238E27FC236}">
                <a16:creationId xmlns:a16="http://schemas.microsoft.com/office/drawing/2014/main" id="{A4CF2989-2972-4AD3-995F-1B2F71783FF9}"/>
              </a:ext>
            </a:extLst>
          </p:cNvPr>
          <p:cNvSpPr txBox="1"/>
          <p:nvPr/>
        </p:nvSpPr>
        <p:spPr>
          <a:xfrm>
            <a:off x="657224" y="1978350"/>
            <a:ext cx="9503789" cy="2308324"/>
          </a:xfrm>
          <a:prstGeom prst="rect">
            <a:avLst/>
          </a:prstGeom>
          <a:noFill/>
        </p:spPr>
        <p:txBody>
          <a:bodyPr wrap="square" rtlCol="0">
            <a:spAutoFit/>
          </a:bodyPr>
          <a:lstStyle/>
          <a:p>
            <a:r>
              <a:rPr lang="nl-NL" dirty="0"/>
              <a:t>Door het toepassen van </a:t>
            </a:r>
            <a:r>
              <a:rPr lang="nl-NL" dirty="0" err="1"/>
              <a:t>future</a:t>
            </a:r>
            <a:r>
              <a:rPr lang="nl-NL" dirty="0"/>
              <a:t> backcasting kan de toekomst worden verkend vanuit het einddoel. De deelnemers worden uitgedaagd om zich te verplaatsen in een toekomstscenario waarin het gestelde doel is gerealiseerd of, misschien wel minstens zo belangrijk om te weten, is mislukt. Vervolgens wordt vanuit dat punt in de tijd teruggekeken. Zo kan enerzijds bepaald worden welke stappen nodig zijn om tot het einddoel te komen. Anderzijds wordt vastgesteld welke fouten voorkomen moet worden. Het doel van deze tool is om de realisatie van het einddoel veilig te stellen.</a:t>
            </a:r>
          </a:p>
          <a:p>
            <a:endParaRPr lang="nl-NL" dirty="0"/>
          </a:p>
        </p:txBody>
      </p:sp>
      <p:sp>
        <p:nvSpPr>
          <p:cNvPr id="9" name="Tekstvak 8">
            <a:extLst>
              <a:ext uri="{FF2B5EF4-FFF2-40B4-BE49-F238E27FC236}">
                <a16:creationId xmlns:a16="http://schemas.microsoft.com/office/drawing/2014/main" id="{00D7AC43-04C1-4A11-BD7D-10D8E48046D9}"/>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5: </a:t>
            </a:r>
            <a:r>
              <a:rPr lang="nl-NL" b="1" dirty="0" err="1">
                <a:solidFill>
                  <a:schemeClr val="bg1"/>
                </a:solidFill>
              </a:rPr>
              <a:t>Future</a:t>
            </a:r>
            <a:r>
              <a:rPr lang="nl-NL" b="1" dirty="0">
                <a:solidFill>
                  <a:schemeClr val="bg1"/>
                </a:solidFill>
              </a:rPr>
              <a:t> </a:t>
            </a:r>
            <a:r>
              <a:rPr lang="nl-NL" b="1" dirty="0" err="1">
                <a:solidFill>
                  <a:schemeClr val="bg1"/>
                </a:solidFill>
              </a:rPr>
              <a:t>BackCast</a:t>
            </a:r>
            <a:endParaRPr lang="nl-NL" b="1" dirty="0">
              <a:solidFill>
                <a:schemeClr val="bg1"/>
              </a:solidFill>
            </a:endParaRPr>
          </a:p>
        </p:txBody>
      </p:sp>
      <p:pic>
        <p:nvPicPr>
          <p:cNvPr id="6" name="Afbeelding 5">
            <a:extLst>
              <a:ext uri="{FF2B5EF4-FFF2-40B4-BE49-F238E27FC236}">
                <a16:creationId xmlns:a16="http://schemas.microsoft.com/office/drawing/2014/main" id="{E54BB3CD-5AE2-49AE-92F7-394D6E0AD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229334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3" name="Tijdelijke aanduiding voor inhoud 2">
            <a:extLst>
              <a:ext uri="{FF2B5EF4-FFF2-40B4-BE49-F238E27FC236}">
                <a16:creationId xmlns:a16="http://schemas.microsoft.com/office/drawing/2014/main" id="{7E336DE8-020E-4D27-B60C-7DF19A9193AB}"/>
              </a:ext>
            </a:extLst>
          </p:cNvPr>
          <p:cNvSpPr>
            <a:spLocks noGrp="1"/>
          </p:cNvSpPr>
          <p:nvPr>
            <p:ph sz="half" idx="1"/>
          </p:nvPr>
        </p:nvSpPr>
        <p:spPr>
          <a:xfrm>
            <a:off x="850454" y="3429000"/>
            <a:ext cx="4663440" cy="2152034"/>
          </a:xfrm>
        </p:spPr>
        <p:txBody>
          <a:bodyPr>
            <a:normAutofit fontScale="92500" lnSpcReduction="10000"/>
          </a:bodyPr>
          <a:lstStyle/>
          <a:p>
            <a:pPr marL="0" indent="0">
              <a:buNone/>
            </a:pPr>
            <a:r>
              <a:rPr lang="nl-NL" dirty="0"/>
              <a:t>Het succes scenario</a:t>
            </a:r>
            <a:endParaRPr lang="nl-NL" sz="1800" dirty="0"/>
          </a:p>
          <a:p>
            <a:pPr lvl="1">
              <a:buFont typeface="Wingdings" panose="05000000000000000000" pitchFamily="2" charset="2"/>
              <a:buChar char="§"/>
            </a:pPr>
            <a:endParaRPr lang="nl-NL" sz="1800" dirty="0"/>
          </a:p>
          <a:p>
            <a:pPr lvl="1">
              <a:buFont typeface="Wingdings" panose="05000000000000000000" pitchFamily="2" charset="2"/>
              <a:buChar char="§"/>
            </a:pPr>
            <a:r>
              <a:rPr lang="nl-NL" sz="1800" dirty="0"/>
              <a:t>Het kantoor is tijdig opgeleverd;</a:t>
            </a:r>
          </a:p>
          <a:p>
            <a:pPr lvl="1">
              <a:buFont typeface="Wingdings" panose="05000000000000000000" pitchFamily="2" charset="2"/>
              <a:buChar char="§"/>
            </a:pPr>
            <a:r>
              <a:rPr lang="nl-NL" sz="1800" dirty="0"/>
              <a:t>Voldoet aan de verwachtingen;</a:t>
            </a:r>
          </a:p>
          <a:p>
            <a:pPr lvl="1">
              <a:buFont typeface="Wingdings" panose="05000000000000000000" pitchFamily="2" charset="2"/>
              <a:buChar char="§"/>
            </a:pPr>
            <a:r>
              <a:rPr lang="nl-NL" sz="1800" dirty="0"/>
              <a:t>Energieneutraal of energiepositief;</a:t>
            </a:r>
          </a:p>
          <a:p>
            <a:pPr lvl="1">
              <a:buFont typeface="Wingdings" panose="05000000000000000000" pitchFamily="2" charset="2"/>
              <a:buChar char="§"/>
            </a:pPr>
            <a:r>
              <a:rPr lang="nl-NL" sz="1800" dirty="0"/>
              <a:t>Productiviteitsklasse A;</a:t>
            </a:r>
          </a:p>
          <a:p>
            <a:pPr lvl="1">
              <a:buFont typeface="Wingdings" panose="05000000000000000000" pitchFamily="2" charset="2"/>
              <a:buChar char="§"/>
            </a:pPr>
            <a:r>
              <a:rPr lang="nl-NL" sz="1800" dirty="0"/>
              <a:t>Hoge gebruikstevredenheid.</a:t>
            </a:r>
          </a:p>
          <a:p>
            <a:pPr lvl="1">
              <a:buFont typeface="Wingdings" panose="05000000000000000000" pitchFamily="2" charset="2"/>
              <a:buChar char="§"/>
            </a:pPr>
            <a:endParaRPr lang="nl-NL" dirty="0"/>
          </a:p>
          <a:p>
            <a:pPr>
              <a:buFont typeface="Wingdings" panose="05000000000000000000" pitchFamily="2" charset="2"/>
              <a:buChar char="§"/>
            </a:pPr>
            <a:endParaRPr lang="nl-NL" dirty="0"/>
          </a:p>
          <a:p>
            <a:endParaRPr lang="nl-NL" dirty="0"/>
          </a:p>
        </p:txBody>
      </p:sp>
      <p:sp>
        <p:nvSpPr>
          <p:cNvPr id="5" name="Tijdelijke aanduiding voor inhoud 4">
            <a:extLst>
              <a:ext uri="{FF2B5EF4-FFF2-40B4-BE49-F238E27FC236}">
                <a16:creationId xmlns:a16="http://schemas.microsoft.com/office/drawing/2014/main" id="{67217A9D-35AE-48D5-AC02-93AF71773CDB}"/>
              </a:ext>
            </a:extLst>
          </p:cNvPr>
          <p:cNvSpPr>
            <a:spLocks noGrp="1"/>
          </p:cNvSpPr>
          <p:nvPr>
            <p:ph sz="half" idx="2"/>
          </p:nvPr>
        </p:nvSpPr>
        <p:spPr>
          <a:xfrm>
            <a:off x="5770233" y="3429000"/>
            <a:ext cx="5097792" cy="2428010"/>
          </a:xfrm>
        </p:spPr>
        <p:txBody>
          <a:bodyPr>
            <a:normAutofit fontScale="92500" lnSpcReduction="10000"/>
          </a:bodyPr>
          <a:lstStyle/>
          <a:p>
            <a:pPr marL="0" indent="0">
              <a:buNone/>
            </a:pPr>
            <a:r>
              <a:rPr lang="nl-NL" dirty="0"/>
              <a:t>Het doemscenario</a:t>
            </a:r>
            <a:endParaRPr lang="nl-NL" sz="1800" dirty="0"/>
          </a:p>
          <a:p>
            <a:pPr lvl="1">
              <a:buFont typeface="Wingdings" panose="05000000000000000000" pitchFamily="2" charset="2"/>
              <a:buChar char="§"/>
            </a:pPr>
            <a:endParaRPr lang="nl-NL" sz="1800" dirty="0"/>
          </a:p>
          <a:p>
            <a:pPr lvl="1">
              <a:buFont typeface="Wingdings" panose="05000000000000000000" pitchFamily="2" charset="2"/>
              <a:buChar char="§"/>
            </a:pPr>
            <a:r>
              <a:rPr lang="nl-NL" sz="1800" dirty="0"/>
              <a:t>Het kantoor wordt ver na afspraak opgeleverd;</a:t>
            </a:r>
          </a:p>
          <a:p>
            <a:pPr lvl="1">
              <a:buFont typeface="Wingdings" panose="05000000000000000000" pitchFamily="2" charset="2"/>
              <a:buChar char="§"/>
            </a:pPr>
            <a:r>
              <a:rPr lang="nl-NL" sz="1800" dirty="0"/>
              <a:t>Voldoet niet aan de verwachtingen;</a:t>
            </a:r>
          </a:p>
          <a:p>
            <a:pPr lvl="1">
              <a:buFont typeface="Wingdings" panose="05000000000000000000" pitchFamily="2" charset="2"/>
              <a:buChar char="§"/>
            </a:pPr>
            <a:r>
              <a:rPr lang="nl-NL" sz="1800" dirty="0"/>
              <a:t>Hoge energierekening;</a:t>
            </a:r>
          </a:p>
          <a:p>
            <a:pPr lvl="1">
              <a:buFont typeface="Wingdings" panose="05000000000000000000" pitchFamily="2" charset="2"/>
              <a:buChar char="§"/>
            </a:pPr>
            <a:r>
              <a:rPr lang="nl-NL" sz="1800" dirty="0"/>
              <a:t>Slecht binnenklimaat en comfort;</a:t>
            </a:r>
          </a:p>
          <a:p>
            <a:pPr lvl="1">
              <a:buFont typeface="Wingdings" panose="05000000000000000000" pitchFamily="2" charset="2"/>
              <a:buChar char="§"/>
            </a:pPr>
            <a:r>
              <a:rPr lang="nl-NL" sz="1800" dirty="0"/>
              <a:t>De survey toont aan dat gebruikers zeer ontevreden zijn.</a:t>
            </a:r>
          </a:p>
        </p:txBody>
      </p:sp>
      <p:sp>
        <p:nvSpPr>
          <p:cNvPr id="11" name="Tekstvak 10">
            <a:extLst>
              <a:ext uri="{FF2B5EF4-FFF2-40B4-BE49-F238E27FC236}">
                <a16:creationId xmlns:a16="http://schemas.microsoft.com/office/drawing/2014/main" id="{4EA5FB4D-0A90-456C-9FE5-02306CF6E712}"/>
              </a:ext>
            </a:extLst>
          </p:cNvPr>
          <p:cNvSpPr txBox="1"/>
          <p:nvPr/>
        </p:nvSpPr>
        <p:spPr>
          <a:xfrm>
            <a:off x="762000" y="1913641"/>
            <a:ext cx="9503789" cy="984244"/>
          </a:xfrm>
          <a:prstGeom prst="rect">
            <a:avLst/>
          </a:prstGeom>
          <a:noFill/>
        </p:spPr>
        <p:txBody>
          <a:bodyPr wrap="square" rtlCol="0">
            <a:spAutoFit/>
          </a:bodyPr>
          <a:lstStyle/>
          <a:p>
            <a:pPr>
              <a:lnSpc>
                <a:spcPct val="80000"/>
              </a:lnSpc>
            </a:pPr>
            <a:r>
              <a:rPr lang="nl-NL" dirty="0"/>
              <a:t>In deze opdracht worden twee toekomstbeelden geschetst waarin het gerenoveerde kantoorpand wordt opgeleverd. Het eerste scenario is een succes verhaal. In dit verhaal wordt het kantoor tijdig opgeleverd en voldoet aan de verwachtingen. Het tweede scenario vertegenwoordigt het doemscenario. Het kantoor voldoet niet aan de vastgestelde ambities. </a:t>
            </a:r>
          </a:p>
        </p:txBody>
      </p:sp>
      <p:sp>
        <p:nvSpPr>
          <p:cNvPr id="9" name="Tekstvak 8">
            <a:extLst>
              <a:ext uri="{FF2B5EF4-FFF2-40B4-BE49-F238E27FC236}">
                <a16:creationId xmlns:a16="http://schemas.microsoft.com/office/drawing/2014/main" id="{29CC799C-7532-44A3-AED1-576FA6551037}"/>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5: </a:t>
            </a:r>
            <a:r>
              <a:rPr lang="nl-NL" b="1" dirty="0" err="1">
                <a:solidFill>
                  <a:schemeClr val="bg1"/>
                </a:solidFill>
              </a:rPr>
              <a:t>Future</a:t>
            </a:r>
            <a:r>
              <a:rPr lang="nl-NL" b="1" dirty="0">
                <a:solidFill>
                  <a:schemeClr val="bg1"/>
                </a:solidFill>
              </a:rPr>
              <a:t> </a:t>
            </a:r>
            <a:r>
              <a:rPr lang="nl-NL" b="1" dirty="0" err="1">
                <a:solidFill>
                  <a:schemeClr val="bg1"/>
                </a:solidFill>
              </a:rPr>
              <a:t>BackCast</a:t>
            </a:r>
            <a:endParaRPr lang="nl-NL" b="1" dirty="0">
              <a:solidFill>
                <a:schemeClr val="bg1"/>
              </a:solidFill>
            </a:endParaRPr>
          </a:p>
        </p:txBody>
      </p:sp>
      <p:pic>
        <p:nvPicPr>
          <p:cNvPr id="10" name="Afbeelding 9">
            <a:extLst>
              <a:ext uri="{FF2B5EF4-FFF2-40B4-BE49-F238E27FC236}">
                <a16:creationId xmlns:a16="http://schemas.microsoft.com/office/drawing/2014/main" id="{0026648D-6F97-40F4-AEB3-D1EB0CC946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4210880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3BCC7D35-F996-4F48-9B3F-72203190EE9F}"/>
              </a:ext>
            </a:extLst>
          </p:cNvPr>
          <p:cNvPicPr/>
          <p:nvPr/>
        </p:nvPicPr>
        <p:blipFill rotWithShape="1">
          <a:blip r:embed="rId3"/>
          <a:srcRect b="5428"/>
          <a:stretch/>
        </p:blipFill>
        <p:spPr bwMode="auto">
          <a:xfrm>
            <a:off x="2435530" y="1199929"/>
            <a:ext cx="6669405" cy="2221369"/>
          </a:xfrm>
          <a:prstGeom prst="rect">
            <a:avLst/>
          </a:prstGeom>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3" name="Tijdelijke aanduiding voor inhoud 2">
            <a:extLst>
              <a:ext uri="{FF2B5EF4-FFF2-40B4-BE49-F238E27FC236}">
                <a16:creationId xmlns:a16="http://schemas.microsoft.com/office/drawing/2014/main" id="{7E336DE8-020E-4D27-B60C-7DF19A9193AB}"/>
              </a:ext>
            </a:extLst>
          </p:cNvPr>
          <p:cNvSpPr>
            <a:spLocks noGrp="1"/>
          </p:cNvSpPr>
          <p:nvPr>
            <p:ph sz="half" idx="1"/>
          </p:nvPr>
        </p:nvSpPr>
        <p:spPr>
          <a:xfrm>
            <a:off x="657224" y="3557859"/>
            <a:ext cx="4663440" cy="2152034"/>
          </a:xfrm>
        </p:spPr>
        <p:txBody>
          <a:bodyPr>
            <a:normAutofit fontScale="92500" lnSpcReduction="10000"/>
          </a:bodyPr>
          <a:lstStyle/>
          <a:p>
            <a:pPr marL="0" indent="0">
              <a:buNone/>
            </a:pPr>
            <a:r>
              <a:rPr lang="nl-NL" dirty="0"/>
              <a:t>Het succes scenario</a:t>
            </a:r>
            <a:endParaRPr lang="nl-NL" sz="1800" dirty="0"/>
          </a:p>
          <a:p>
            <a:pPr lvl="1">
              <a:buFont typeface="Wingdings" panose="05000000000000000000" pitchFamily="2" charset="2"/>
              <a:buChar char="§"/>
            </a:pPr>
            <a:endParaRPr lang="nl-NL" sz="1800" dirty="0"/>
          </a:p>
          <a:p>
            <a:pPr lvl="1">
              <a:buFont typeface="Wingdings" panose="05000000000000000000" pitchFamily="2" charset="2"/>
              <a:buChar char="§"/>
            </a:pPr>
            <a:r>
              <a:rPr lang="nl-NL" sz="1800" dirty="0"/>
              <a:t>Het kantoor is tijdig opgeleverd;</a:t>
            </a:r>
          </a:p>
          <a:p>
            <a:pPr lvl="1">
              <a:buFont typeface="Wingdings" panose="05000000000000000000" pitchFamily="2" charset="2"/>
              <a:buChar char="§"/>
            </a:pPr>
            <a:r>
              <a:rPr lang="nl-NL" sz="1800" dirty="0"/>
              <a:t>Voldoet aan de verwachtingen;</a:t>
            </a:r>
          </a:p>
          <a:p>
            <a:pPr lvl="1">
              <a:buFont typeface="Wingdings" panose="05000000000000000000" pitchFamily="2" charset="2"/>
              <a:buChar char="§"/>
            </a:pPr>
            <a:r>
              <a:rPr lang="nl-NL" sz="1800" dirty="0"/>
              <a:t>Energieneutraal of energiepositief;</a:t>
            </a:r>
          </a:p>
          <a:p>
            <a:pPr lvl="1">
              <a:buFont typeface="Wingdings" panose="05000000000000000000" pitchFamily="2" charset="2"/>
              <a:buChar char="§"/>
            </a:pPr>
            <a:r>
              <a:rPr lang="nl-NL" sz="1800" dirty="0"/>
              <a:t>Productiviteitsklasse A;</a:t>
            </a:r>
          </a:p>
          <a:p>
            <a:pPr lvl="1">
              <a:buFont typeface="Wingdings" panose="05000000000000000000" pitchFamily="2" charset="2"/>
              <a:buChar char="§"/>
            </a:pPr>
            <a:r>
              <a:rPr lang="nl-NL" sz="1800" dirty="0"/>
              <a:t>Hoge gebruikstevredenheid.</a:t>
            </a:r>
          </a:p>
          <a:p>
            <a:pPr lvl="1">
              <a:buFont typeface="Wingdings" panose="05000000000000000000" pitchFamily="2" charset="2"/>
              <a:buChar char="§"/>
            </a:pPr>
            <a:endParaRPr lang="nl-NL" dirty="0"/>
          </a:p>
          <a:p>
            <a:pPr>
              <a:buFont typeface="Wingdings" panose="05000000000000000000" pitchFamily="2" charset="2"/>
              <a:buChar char="§"/>
            </a:pPr>
            <a:endParaRPr lang="nl-NL" dirty="0"/>
          </a:p>
          <a:p>
            <a:endParaRPr lang="nl-NL" dirty="0"/>
          </a:p>
        </p:txBody>
      </p:sp>
      <p:sp>
        <p:nvSpPr>
          <p:cNvPr id="5" name="Tijdelijke aanduiding voor inhoud 4">
            <a:extLst>
              <a:ext uri="{FF2B5EF4-FFF2-40B4-BE49-F238E27FC236}">
                <a16:creationId xmlns:a16="http://schemas.microsoft.com/office/drawing/2014/main" id="{67217A9D-35AE-48D5-AC02-93AF71773CDB}"/>
              </a:ext>
            </a:extLst>
          </p:cNvPr>
          <p:cNvSpPr>
            <a:spLocks noGrp="1"/>
          </p:cNvSpPr>
          <p:nvPr>
            <p:ph sz="half" idx="2"/>
          </p:nvPr>
        </p:nvSpPr>
        <p:spPr>
          <a:xfrm>
            <a:off x="5770232" y="3557859"/>
            <a:ext cx="5045549" cy="2428010"/>
          </a:xfrm>
        </p:spPr>
        <p:txBody>
          <a:bodyPr>
            <a:normAutofit fontScale="92500" lnSpcReduction="10000"/>
          </a:bodyPr>
          <a:lstStyle/>
          <a:p>
            <a:pPr marL="0" indent="0">
              <a:buNone/>
            </a:pPr>
            <a:r>
              <a:rPr lang="nl-NL" dirty="0"/>
              <a:t>Het doemscenario</a:t>
            </a:r>
            <a:endParaRPr lang="nl-NL" sz="1800" dirty="0"/>
          </a:p>
          <a:p>
            <a:pPr lvl="1">
              <a:buFont typeface="Wingdings" panose="05000000000000000000" pitchFamily="2" charset="2"/>
              <a:buChar char="§"/>
            </a:pPr>
            <a:endParaRPr lang="nl-NL" sz="1800" dirty="0"/>
          </a:p>
          <a:p>
            <a:pPr lvl="1">
              <a:buFont typeface="Wingdings" panose="05000000000000000000" pitchFamily="2" charset="2"/>
              <a:buChar char="§"/>
            </a:pPr>
            <a:r>
              <a:rPr lang="nl-NL" sz="1800" dirty="0"/>
              <a:t>Het kantoor wordt ver na afspraak opgeleverd;</a:t>
            </a:r>
          </a:p>
          <a:p>
            <a:pPr lvl="1">
              <a:buFont typeface="Wingdings" panose="05000000000000000000" pitchFamily="2" charset="2"/>
              <a:buChar char="§"/>
            </a:pPr>
            <a:r>
              <a:rPr lang="nl-NL" sz="1800" dirty="0"/>
              <a:t>Voldoet niet aan de verwachtingen;</a:t>
            </a:r>
          </a:p>
          <a:p>
            <a:pPr lvl="1">
              <a:buFont typeface="Wingdings" panose="05000000000000000000" pitchFamily="2" charset="2"/>
              <a:buChar char="§"/>
            </a:pPr>
            <a:r>
              <a:rPr lang="nl-NL" sz="1800" dirty="0"/>
              <a:t>Hoge energierekening;</a:t>
            </a:r>
          </a:p>
          <a:p>
            <a:pPr lvl="1">
              <a:buFont typeface="Wingdings" panose="05000000000000000000" pitchFamily="2" charset="2"/>
              <a:buChar char="§"/>
            </a:pPr>
            <a:r>
              <a:rPr lang="nl-NL" sz="1800" dirty="0"/>
              <a:t>Slecht binnenklimaat en comfort;</a:t>
            </a:r>
          </a:p>
          <a:p>
            <a:pPr lvl="1">
              <a:buFont typeface="Wingdings" panose="05000000000000000000" pitchFamily="2" charset="2"/>
              <a:buChar char="§"/>
            </a:pPr>
            <a:r>
              <a:rPr lang="nl-NL" sz="1800" dirty="0"/>
              <a:t>De survey toont aan dat gebruikers zeer ontevreden zijn.</a:t>
            </a:r>
          </a:p>
        </p:txBody>
      </p:sp>
      <p:sp>
        <p:nvSpPr>
          <p:cNvPr id="9" name="Tekstvak 8">
            <a:extLst>
              <a:ext uri="{FF2B5EF4-FFF2-40B4-BE49-F238E27FC236}">
                <a16:creationId xmlns:a16="http://schemas.microsoft.com/office/drawing/2014/main" id="{A4A3FFDC-D6F6-4B49-9F48-8E01A0A46CE6}"/>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5: </a:t>
            </a:r>
            <a:r>
              <a:rPr lang="nl-NL" b="1" dirty="0" err="1">
                <a:solidFill>
                  <a:schemeClr val="bg1"/>
                </a:solidFill>
              </a:rPr>
              <a:t>Future</a:t>
            </a:r>
            <a:r>
              <a:rPr lang="nl-NL" b="1" dirty="0">
                <a:solidFill>
                  <a:schemeClr val="bg1"/>
                </a:solidFill>
              </a:rPr>
              <a:t> </a:t>
            </a:r>
            <a:r>
              <a:rPr lang="nl-NL" b="1" dirty="0" err="1">
                <a:solidFill>
                  <a:schemeClr val="bg1"/>
                </a:solidFill>
              </a:rPr>
              <a:t>BackCast</a:t>
            </a:r>
            <a:endParaRPr lang="nl-NL" b="1" dirty="0">
              <a:solidFill>
                <a:schemeClr val="bg1"/>
              </a:solidFill>
            </a:endParaRPr>
          </a:p>
        </p:txBody>
      </p:sp>
      <p:pic>
        <p:nvPicPr>
          <p:cNvPr id="8" name="Afbeelding 7">
            <a:extLst>
              <a:ext uri="{FF2B5EF4-FFF2-40B4-BE49-F238E27FC236}">
                <a16:creationId xmlns:a16="http://schemas.microsoft.com/office/drawing/2014/main" id="{B76549B0-5DB4-4943-B30B-C6EC85ECD1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577934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Output</a:t>
            </a:r>
          </a:p>
        </p:txBody>
      </p:sp>
      <p:sp>
        <p:nvSpPr>
          <p:cNvPr id="6" name="Tekstvak 5">
            <a:extLst>
              <a:ext uri="{FF2B5EF4-FFF2-40B4-BE49-F238E27FC236}">
                <a16:creationId xmlns:a16="http://schemas.microsoft.com/office/drawing/2014/main" id="{FE5E67DF-B023-4B2D-8B31-497B42C35B8D}"/>
              </a:ext>
            </a:extLst>
          </p:cNvPr>
          <p:cNvSpPr txBox="1"/>
          <p:nvPr/>
        </p:nvSpPr>
        <p:spPr>
          <a:xfrm>
            <a:off x="762000" y="1913641"/>
            <a:ext cx="9503789" cy="3998018"/>
          </a:xfrm>
          <a:prstGeom prst="rect">
            <a:avLst/>
          </a:prstGeom>
          <a:noFill/>
        </p:spPr>
        <p:txBody>
          <a:bodyPr wrap="square" rtlCol="0">
            <a:spAutoFit/>
          </a:bodyPr>
          <a:lstStyle/>
          <a:p>
            <a:r>
              <a:rPr lang="nl-NL" dirty="0"/>
              <a:t>De </a:t>
            </a:r>
            <a:r>
              <a:rPr lang="nl-NL" dirty="0" err="1"/>
              <a:t>Future</a:t>
            </a:r>
            <a:r>
              <a:rPr lang="nl-NL" dirty="0"/>
              <a:t> Backcast resulteert in twee opsommingen. De eerste opsomming omschrijft welke stappen nodig zijn om een duurzaam kantoor op te leveren. De tweede opsomming beschrijft de risico’s en zwaktes binnen het project. Door de risico’s in kaart te brengen, kan daar aan de voorkant alvast op worden ingespeeld. Zo kunnen de volgende zaken worden ingevuld:</a:t>
            </a:r>
          </a:p>
          <a:p>
            <a:pPr>
              <a:lnSpc>
                <a:spcPct val="80000"/>
              </a:lnSpc>
            </a:pPr>
            <a:endParaRPr lang="nl-NL" dirty="0"/>
          </a:p>
          <a:p>
            <a:pPr marL="285750" indent="-285750">
              <a:lnSpc>
                <a:spcPct val="150000"/>
              </a:lnSpc>
              <a:buFont typeface="Wingdings" panose="05000000000000000000" pitchFamily="2" charset="2"/>
              <a:buChar char="§"/>
            </a:pPr>
            <a:r>
              <a:rPr lang="nl-NL" dirty="0"/>
              <a:t>Is iedereen betrokken, missen er nog stakeholders?</a:t>
            </a:r>
          </a:p>
          <a:p>
            <a:pPr marL="285750" indent="-285750">
              <a:lnSpc>
                <a:spcPct val="150000"/>
              </a:lnSpc>
              <a:buFont typeface="Wingdings" panose="05000000000000000000" pitchFamily="2" charset="2"/>
              <a:buChar char="§"/>
            </a:pPr>
            <a:r>
              <a:rPr lang="nl-NL" dirty="0"/>
              <a:t>Hoe wordt de besluitvorming ingericht?</a:t>
            </a:r>
          </a:p>
          <a:p>
            <a:pPr marL="285750" indent="-285750">
              <a:lnSpc>
                <a:spcPct val="150000"/>
              </a:lnSpc>
              <a:buFont typeface="Wingdings" panose="05000000000000000000" pitchFamily="2" charset="2"/>
              <a:buChar char="§"/>
            </a:pPr>
            <a:r>
              <a:rPr lang="nl-NL" dirty="0"/>
              <a:t>Wat zijn aandachtspunten in het proces?</a:t>
            </a:r>
          </a:p>
          <a:p>
            <a:pPr marL="285750" indent="-285750">
              <a:lnSpc>
                <a:spcPct val="150000"/>
              </a:lnSpc>
              <a:buFont typeface="Wingdings" panose="05000000000000000000" pitchFamily="2" charset="2"/>
              <a:buChar char="§"/>
            </a:pPr>
            <a:r>
              <a:rPr lang="nl-NL" dirty="0"/>
              <a:t>Ophalen van eerdere ervaringen, waarbij succesfactoren en frustraties beschreven worden.</a:t>
            </a:r>
          </a:p>
          <a:p>
            <a:pPr marL="285750" indent="-285750">
              <a:lnSpc>
                <a:spcPct val="150000"/>
              </a:lnSpc>
              <a:buFont typeface="Wingdings" panose="05000000000000000000" pitchFamily="2" charset="2"/>
              <a:buChar char="§"/>
            </a:pPr>
            <a:r>
              <a:rPr lang="nl-NL" dirty="0"/>
              <a:t>Voorsorteren op wat je weet dat gaat komen.</a:t>
            </a:r>
          </a:p>
          <a:p>
            <a:pPr marL="285750" indent="-285750">
              <a:lnSpc>
                <a:spcPct val="80000"/>
              </a:lnSpc>
              <a:buFont typeface="Wingdings" panose="05000000000000000000" pitchFamily="2" charset="2"/>
              <a:buChar char="§"/>
            </a:pPr>
            <a:endParaRPr lang="nl-NL" dirty="0"/>
          </a:p>
          <a:p>
            <a:endParaRPr lang="nl-NL" dirty="0"/>
          </a:p>
        </p:txBody>
      </p:sp>
      <p:sp>
        <p:nvSpPr>
          <p:cNvPr id="9" name="Tekstvak 8">
            <a:extLst>
              <a:ext uri="{FF2B5EF4-FFF2-40B4-BE49-F238E27FC236}">
                <a16:creationId xmlns:a16="http://schemas.microsoft.com/office/drawing/2014/main" id="{3FE90C45-2F1C-488B-A601-916C6A663606}"/>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5: </a:t>
            </a:r>
            <a:r>
              <a:rPr lang="nl-NL" b="1" dirty="0" err="1">
                <a:solidFill>
                  <a:schemeClr val="bg1"/>
                </a:solidFill>
              </a:rPr>
              <a:t>Future</a:t>
            </a:r>
            <a:r>
              <a:rPr lang="nl-NL" b="1" dirty="0">
                <a:solidFill>
                  <a:schemeClr val="bg1"/>
                </a:solidFill>
              </a:rPr>
              <a:t> </a:t>
            </a:r>
            <a:r>
              <a:rPr lang="nl-NL" b="1" dirty="0" err="1">
                <a:solidFill>
                  <a:schemeClr val="bg1"/>
                </a:solidFill>
              </a:rPr>
              <a:t>BackCast</a:t>
            </a:r>
            <a:endParaRPr lang="nl-NL" b="1" dirty="0">
              <a:solidFill>
                <a:schemeClr val="bg1"/>
              </a:solidFill>
            </a:endParaRPr>
          </a:p>
        </p:txBody>
      </p:sp>
      <p:pic>
        <p:nvPicPr>
          <p:cNvPr id="8" name="Afbeelding 7">
            <a:extLst>
              <a:ext uri="{FF2B5EF4-FFF2-40B4-BE49-F238E27FC236}">
                <a16:creationId xmlns:a16="http://schemas.microsoft.com/office/drawing/2014/main" id="{7D6CD369-92F1-4981-919C-119624DF8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362964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D6AA977-30F7-46EA-B408-1273990B2DDD}"/>
              </a:ext>
            </a:extLst>
          </p:cNvPr>
          <p:cNvPicPr>
            <a:picLocks noChangeAspect="1"/>
          </p:cNvPicPr>
          <p:nvPr/>
        </p:nvPicPr>
        <p:blipFill rotWithShape="1">
          <a:blip r:embed="rId3"/>
          <a:srcRect l="-403" r="196"/>
          <a:stretch/>
        </p:blipFill>
        <p:spPr>
          <a:xfrm>
            <a:off x="-41797" y="2993717"/>
            <a:ext cx="12275594" cy="3864283"/>
          </a:xfrm>
          <a:prstGeom prst="rect">
            <a:avLst/>
          </a:prstGeom>
          <a:ln>
            <a:noFill/>
          </a:ln>
          <a:effectLst/>
        </p:spPr>
      </p:pic>
      <p:sp>
        <p:nvSpPr>
          <p:cNvPr id="3" name="Subtitel 2">
            <a:extLst>
              <a:ext uri="{FF2B5EF4-FFF2-40B4-BE49-F238E27FC236}">
                <a16:creationId xmlns:a16="http://schemas.microsoft.com/office/drawing/2014/main" id="{3902D97B-B3A5-4723-92DA-D3BB12BDECBA}"/>
              </a:ext>
            </a:extLst>
          </p:cNvPr>
          <p:cNvSpPr>
            <a:spLocks noGrp="1"/>
          </p:cNvSpPr>
          <p:nvPr>
            <p:ph idx="1"/>
          </p:nvPr>
        </p:nvSpPr>
        <p:spPr>
          <a:xfrm>
            <a:off x="523875" y="0"/>
            <a:ext cx="8736666" cy="3064183"/>
          </a:xfrm>
        </p:spPr>
        <p:txBody>
          <a:bodyPr rtlCol="0">
            <a:normAutofit fontScale="85000" lnSpcReduction="20000"/>
          </a:bodyPr>
          <a:lstStyle/>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marL="0" indent="0" rtl="0">
              <a:buNone/>
            </a:pPr>
            <a:r>
              <a:rPr lang="nl-NL" sz="4500" dirty="0">
                <a:solidFill>
                  <a:schemeClr val="tx1"/>
                </a:solidFill>
                <a:latin typeface="Times New Roman" panose="02020603050405020304" pitchFamily="18" charset="0"/>
                <a:cs typeface="Times New Roman" panose="02020603050405020304" pitchFamily="18" charset="0"/>
              </a:rPr>
              <a:t>Tool 6: Krantenartikel</a:t>
            </a:r>
          </a:p>
          <a:p>
            <a:pPr marL="685800" indent="-685800">
              <a:buFont typeface="Wingdings" panose="05000000000000000000" pitchFamily="2" charset="2"/>
              <a:buChar char="§"/>
            </a:pPr>
            <a:endParaRPr lang="nl-NL" sz="2100" dirty="0">
              <a:solidFill>
                <a:schemeClr val="tx1"/>
              </a:solidFill>
            </a:endParaRPr>
          </a:p>
          <a:p>
            <a:pPr marL="685800" indent="-685800">
              <a:buFont typeface="Wingdings" panose="05000000000000000000" pitchFamily="2" charset="2"/>
              <a:buChar char="§"/>
            </a:pPr>
            <a:r>
              <a:rPr lang="nl-NL" sz="2100" dirty="0">
                <a:solidFill>
                  <a:schemeClr val="tx1"/>
                </a:solidFill>
              </a:rPr>
              <a:t>Benodigdheden</a:t>
            </a:r>
          </a:p>
          <a:p>
            <a:pPr marL="685800" indent="-685800">
              <a:buFont typeface="Wingdings" panose="05000000000000000000" pitchFamily="2" charset="2"/>
              <a:buChar char="§"/>
            </a:pPr>
            <a:r>
              <a:rPr lang="nl-NL" sz="2100" dirty="0">
                <a:solidFill>
                  <a:schemeClr val="tx1"/>
                </a:solidFill>
              </a:rPr>
              <a:t>Doel</a:t>
            </a:r>
          </a:p>
          <a:p>
            <a:pPr marL="685800" indent="-685800">
              <a:buFont typeface="Wingdings" panose="05000000000000000000" pitchFamily="2" charset="2"/>
              <a:buChar char="§"/>
            </a:pPr>
            <a:r>
              <a:rPr lang="nl-NL" sz="2100" dirty="0">
                <a:solidFill>
                  <a:schemeClr val="tx1"/>
                </a:solidFill>
              </a:rPr>
              <a:t>Werkwijze</a:t>
            </a:r>
          </a:p>
          <a:p>
            <a:pPr marL="685800" indent="-685800">
              <a:buFont typeface="Wingdings" panose="05000000000000000000" pitchFamily="2" charset="2"/>
              <a:buChar char="§"/>
            </a:pPr>
            <a:r>
              <a:rPr lang="nl-NL" sz="2100" dirty="0">
                <a:solidFill>
                  <a:schemeClr val="tx1"/>
                </a:solidFill>
              </a:rPr>
              <a:t>Voorbeeld</a:t>
            </a:r>
          </a:p>
          <a:p>
            <a:pPr marL="685800" indent="-685800">
              <a:buFont typeface="Wingdings" panose="05000000000000000000" pitchFamily="2" charset="2"/>
              <a:buChar char="§"/>
            </a:pPr>
            <a:r>
              <a:rPr lang="nl-NL" sz="2100" dirty="0">
                <a:solidFill>
                  <a:schemeClr val="tx1"/>
                </a:solidFill>
              </a:rPr>
              <a:t>Output</a:t>
            </a:r>
          </a:p>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algn="ctr" rtl="0"/>
            <a:endParaRPr lang="nl-NL" sz="4500" b="1" dirty="0">
              <a:solidFill>
                <a:schemeClr val="tx1"/>
              </a:solidFill>
              <a:latin typeface="Times New Roman" panose="02020603050405020304" pitchFamily="18" charset="0"/>
              <a:cs typeface="Times New Roman" panose="02020603050405020304" pitchFamily="18" charset="0"/>
            </a:endParaRPr>
          </a:p>
        </p:txBody>
      </p:sp>
      <p:pic>
        <p:nvPicPr>
          <p:cNvPr id="5" name="Afbeelding 4">
            <a:extLst>
              <a:ext uri="{FF2B5EF4-FFF2-40B4-BE49-F238E27FC236}">
                <a16:creationId xmlns:a16="http://schemas.microsoft.com/office/drawing/2014/main" id="{3E66EB4C-17DA-4C06-AC39-5204E1CD28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188945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chor="ctr">
            <a:normAutofit/>
          </a:bodyPr>
          <a:lstStyle/>
          <a:p>
            <a:r>
              <a:rPr lang="nl-NL" dirty="0">
                <a:latin typeface="Times New Roman" panose="02020603050405020304" pitchFamily="18" charset="0"/>
                <a:cs typeface="Times New Roman" panose="02020603050405020304" pitchFamily="18" charset="0"/>
              </a:rPr>
              <a:t>Krantenartikel</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	</a:t>
            </a:r>
            <a:r>
              <a:rPr lang="nl-NL" sz="3000" i="1" dirty="0">
                <a:solidFill>
                  <a:srgbClr val="00B0F0"/>
                </a:solidFill>
                <a:latin typeface="Times New Roman" panose="02020603050405020304" pitchFamily="18" charset="0"/>
                <a:cs typeface="Times New Roman" panose="02020603050405020304" pitchFamily="18" charset="0"/>
              </a:rPr>
              <a:t>Durf te dromen</a:t>
            </a:r>
            <a:endParaRPr lang="nl-NL" i="1" dirty="0">
              <a:solidFill>
                <a:srgbClr val="00B0F0"/>
              </a:solidFill>
              <a:latin typeface="Times New Roman" panose="02020603050405020304" pitchFamily="18" charset="0"/>
              <a:cs typeface="Times New Roman" panose="02020603050405020304" pitchFamily="18" charset="0"/>
            </a:endParaRPr>
          </a:p>
        </p:txBody>
      </p:sp>
      <p:pic>
        <p:nvPicPr>
          <p:cNvPr id="6" name="Tijdelijke aanduiding voor inhoud 5" descr="Afbeelding met object, klok&#10;&#10;Automatisch gegenereerde beschrijving">
            <a:extLst>
              <a:ext uri="{FF2B5EF4-FFF2-40B4-BE49-F238E27FC236}">
                <a16:creationId xmlns:a16="http://schemas.microsoft.com/office/drawing/2014/main" id="{5344755D-28C1-4348-82D0-34C812C8DEF6}"/>
              </a:ext>
            </a:extLst>
          </p:cNvPr>
          <p:cNvPicPr>
            <a:picLocks noGrp="1" noChangeAspect="1"/>
          </p:cNvPicPr>
          <p:nvPr>
            <p:ph sz="half" idx="2"/>
          </p:nvPr>
        </p:nvPicPr>
        <p:blipFill>
          <a:blip r:embed="rId3"/>
          <a:stretch>
            <a:fillRect/>
          </a:stretch>
        </p:blipFill>
        <p:spPr>
          <a:xfrm>
            <a:off x="1083128" y="2436951"/>
            <a:ext cx="1657349" cy="1657349"/>
          </a:xfrm>
          <a:noFill/>
        </p:spPr>
      </p:pic>
      <p:pic>
        <p:nvPicPr>
          <p:cNvPr id="8" name="Afbeelding 7">
            <a:extLst>
              <a:ext uri="{FF2B5EF4-FFF2-40B4-BE49-F238E27FC236}">
                <a16:creationId xmlns:a16="http://schemas.microsoft.com/office/drawing/2014/main" id="{AC78088F-9488-4999-BE04-0C2F5470BA45}"/>
              </a:ext>
            </a:extLst>
          </p:cNvPr>
          <p:cNvPicPr>
            <a:picLocks noChangeAspect="1"/>
          </p:cNvPicPr>
          <p:nvPr/>
        </p:nvPicPr>
        <p:blipFill rotWithShape="1">
          <a:blip r:embed="rId4"/>
          <a:srcRect t="11563" b="11140"/>
          <a:stretch/>
        </p:blipFill>
        <p:spPr>
          <a:xfrm>
            <a:off x="4502604" y="2318629"/>
            <a:ext cx="2445924" cy="1890627"/>
          </a:xfrm>
          <a:prstGeom prst="rect">
            <a:avLst/>
          </a:prstGeom>
          <a:noFill/>
        </p:spPr>
      </p:pic>
      <p:pic>
        <p:nvPicPr>
          <p:cNvPr id="11" name="Afbeelding 10" descr="Afbeelding met tafelgerei, object, bord, tekening&#10;&#10;Automatisch gegenereerde beschrijving">
            <a:extLst>
              <a:ext uri="{FF2B5EF4-FFF2-40B4-BE49-F238E27FC236}">
                <a16:creationId xmlns:a16="http://schemas.microsoft.com/office/drawing/2014/main" id="{5AAD5620-A33C-4BF2-BA0D-D84274196272}"/>
              </a:ext>
            </a:extLst>
          </p:cNvPr>
          <p:cNvPicPr>
            <a:picLocks noChangeAspect="1"/>
          </p:cNvPicPr>
          <p:nvPr/>
        </p:nvPicPr>
        <p:blipFill>
          <a:blip r:embed="rId5"/>
          <a:stretch>
            <a:fillRect/>
          </a:stretch>
        </p:blipFill>
        <p:spPr>
          <a:xfrm>
            <a:off x="8710655" y="2436951"/>
            <a:ext cx="1657350" cy="1657350"/>
          </a:xfrm>
          <a:prstGeom prst="rect">
            <a:avLst/>
          </a:prstGeom>
        </p:spPr>
      </p:pic>
      <p:sp>
        <p:nvSpPr>
          <p:cNvPr id="12" name="Tekstvak 11">
            <a:extLst>
              <a:ext uri="{FF2B5EF4-FFF2-40B4-BE49-F238E27FC236}">
                <a16:creationId xmlns:a16="http://schemas.microsoft.com/office/drawing/2014/main" id="{606E90AA-CAA6-4DD1-9198-B5491D22013D}"/>
              </a:ext>
            </a:extLst>
          </p:cNvPr>
          <p:cNvSpPr txBox="1"/>
          <p:nvPr/>
        </p:nvSpPr>
        <p:spPr>
          <a:xfrm>
            <a:off x="1447579" y="4375604"/>
            <a:ext cx="894797" cy="492443"/>
          </a:xfrm>
          <a:prstGeom prst="rect">
            <a:avLst/>
          </a:prstGeom>
          <a:noFill/>
        </p:spPr>
        <p:txBody>
          <a:bodyPr wrap="none" rtlCol="0">
            <a:spAutoFit/>
          </a:bodyPr>
          <a:lstStyle/>
          <a:p>
            <a:r>
              <a:rPr lang="nl-NL" sz="2600" dirty="0"/>
              <a:t>1 uur</a:t>
            </a:r>
          </a:p>
        </p:txBody>
      </p:sp>
      <p:sp>
        <p:nvSpPr>
          <p:cNvPr id="16" name="Tekstvak 15">
            <a:extLst>
              <a:ext uri="{FF2B5EF4-FFF2-40B4-BE49-F238E27FC236}">
                <a16:creationId xmlns:a16="http://schemas.microsoft.com/office/drawing/2014/main" id="{5A262D6D-6041-4EC7-A677-20B9BE54B20F}"/>
              </a:ext>
            </a:extLst>
          </p:cNvPr>
          <p:cNvSpPr txBox="1"/>
          <p:nvPr/>
        </p:nvSpPr>
        <p:spPr>
          <a:xfrm>
            <a:off x="4845838" y="4366694"/>
            <a:ext cx="1810047" cy="492443"/>
          </a:xfrm>
          <a:prstGeom prst="rect">
            <a:avLst/>
          </a:prstGeom>
          <a:noFill/>
        </p:spPr>
        <p:txBody>
          <a:bodyPr wrap="none" rtlCol="0">
            <a:spAutoFit/>
          </a:bodyPr>
          <a:lstStyle/>
          <a:p>
            <a:r>
              <a:rPr lang="nl-NL" sz="2600" dirty="0"/>
              <a:t>Aanwezigen</a:t>
            </a:r>
          </a:p>
        </p:txBody>
      </p:sp>
      <p:sp>
        <p:nvSpPr>
          <p:cNvPr id="17" name="Tekstvak 16">
            <a:extLst>
              <a:ext uri="{FF2B5EF4-FFF2-40B4-BE49-F238E27FC236}">
                <a16:creationId xmlns:a16="http://schemas.microsoft.com/office/drawing/2014/main" id="{88B74D83-9711-44DD-90B7-1F78E044FF16}"/>
              </a:ext>
            </a:extLst>
          </p:cNvPr>
          <p:cNvSpPr txBox="1"/>
          <p:nvPr/>
        </p:nvSpPr>
        <p:spPr>
          <a:xfrm>
            <a:off x="7695235" y="4358834"/>
            <a:ext cx="3688190" cy="492443"/>
          </a:xfrm>
          <a:prstGeom prst="rect">
            <a:avLst/>
          </a:prstGeom>
          <a:noFill/>
        </p:spPr>
        <p:txBody>
          <a:bodyPr wrap="none" rtlCol="0">
            <a:spAutoFit/>
          </a:bodyPr>
          <a:lstStyle/>
          <a:p>
            <a:pPr algn="ctr"/>
            <a:r>
              <a:rPr lang="nl-NL" sz="2600" dirty="0"/>
              <a:t>Pen en papier / Computer</a:t>
            </a:r>
          </a:p>
        </p:txBody>
      </p:sp>
      <p:sp>
        <p:nvSpPr>
          <p:cNvPr id="15" name="Tekstvak 14">
            <a:extLst>
              <a:ext uri="{FF2B5EF4-FFF2-40B4-BE49-F238E27FC236}">
                <a16:creationId xmlns:a16="http://schemas.microsoft.com/office/drawing/2014/main" id="{7D0F2FF7-9396-4CB1-949A-01A41370BBDC}"/>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6: Krantenartikel</a:t>
            </a:r>
          </a:p>
        </p:txBody>
      </p:sp>
      <p:pic>
        <p:nvPicPr>
          <p:cNvPr id="13" name="Afbeelding 12">
            <a:extLst>
              <a:ext uri="{FF2B5EF4-FFF2-40B4-BE49-F238E27FC236}">
                <a16:creationId xmlns:a16="http://schemas.microsoft.com/office/drawing/2014/main" id="{4AD8532D-F1C9-4E1A-A740-EBC677B553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968028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Doel</a:t>
            </a:r>
          </a:p>
        </p:txBody>
      </p:sp>
      <p:sp>
        <p:nvSpPr>
          <p:cNvPr id="5" name="Tekstvak 4">
            <a:extLst>
              <a:ext uri="{FF2B5EF4-FFF2-40B4-BE49-F238E27FC236}">
                <a16:creationId xmlns:a16="http://schemas.microsoft.com/office/drawing/2014/main" id="{A4CF2989-2972-4AD3-995F-1B2F71783FF9}"/>
              </a:ext>
            </a:extLst>
          </p:cNvPr>
          <p:cNvSpPr txBox="1"/>
          <p:nvPr/>
        </p:nvSpPr>
        <p:spPr>
          <a:xfrm>
            <a:off x="657224" y="1878995"/>
            <a:ext cx="9503789" cy="2031325"/>
          </a:xfrm>
          <a:prstGeom prst="rect">
            <a:avLst/>
          </a:prstGeom>
          <a:noFill/>
        </p:spPr>
        <p:txBody>
          <a:bodyPr wrap="square" rtlCol="0">
            <a:spAutoFit/>
          </a:bodyPr>
          <a:lstStyle/>
          <a:p>
            <a:r>
              <a:rPr lang="nl-NL" dirty="0"/>
              <a:t>De opdracht van het krantenartikel is om de deelnemers een persoonlijk droom te laten beschrijven door middel van een nieuwsbericht. De uitdaging is om dit artikel te ondersteunen met representatieve afbeeldingen. Met als doel iedereen de kans te geven om te laten zien wat zijn of haar ambitie is en wat daadwerkelijk belangrijk is. Dit als aanvulling op tool 1, 2 en 3, omdat door middel van een nieuwsbericht het ‘eigen belang’ aan de kant wordt gezet.</a:t>
            </a:r>
          </a:p>
          <a:p>
            <a:endParaRPr lang="nl-NL" dirty="0"/>
          </a:p>
          <a:p>
            <a:endParaRPr lang="nl-NL" dirty="0"/>
          </a:p>
        </p:txBody>
      </p:sp>
      <p:sp>
        <p:nvSpPr>
          <p:cNvPr id="6" name="Tekstvak 5">
            <a:extLst>
              <a:ext uri="{FF2B5EF4-FFF2-40B4-BE49-F238E27FC236}">
                <a16:creationId xmlns:a16="http://schemas.microsoft.com/office/drawing/2014/main" id="{37886BC5-3A6B-4996-8A77-0900043D723C}"/>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6: Krantenartikel</a:t>
            </a:r>
          </a:p>
        </p:txBody>
      </p:sp>
      <p:pic>
        <p:nvPicPr>
          <p:cNvPr id="8" name="Afbeelding 7">
            <a:extLst>
              <a:ext uri="{FF2B5EF4-FFF2-40B4-BE49-F238E27FC236}">
                <a16:creationId xmlns:a16="http://schemas.microsoft.com/office/drawing/2014/main" id="{BAA10787-6BCD-4C56-837F-ADB40C647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316926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709612" y="788302"/>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Aanleiding </a:t>
            </a:r>
            <a:r>
              <a:rPr lang="nl-NL" dirty="0" err="1">
                <a:latin typeface="Times New Roman" panose="02020603050405020304" pitchFamily="18" charset="0"/>
                <a:cs typeface="Times New Roman" panose="02020603050405020304" pitchFamily="18" charset="0"/>
              </a:rPr>
              <a:t>toolbox</a:t>
            </a:r>
            <a:endParaRPr lang="nl-NL" dirty="0">
              <a:latin typeface="Times New Roman" panose="02020603050405020304" pitchFamily="18" charset="0"/>
              <a:cs typeface="Times New Roman" panose="02020603050405020304" pitchFamily="18" charset="0"/>
            </a:endParaRPr>
          </a:p>
        </p:txBody>
      </p:sp>
      <p:sp>
        <p:nvSpPr>
          <p:cNvPr id="6" name="Tekstvak 5">
            <a:extLst>
              <a:ext uri="{FF2B5EF4-FFF2-40B4-BE49-F238E27FC236}">
                <a16:creationId xmlns:a16="http://schemas.microsoft.com/office/drawing/2014/main" id="{37886BC5-3A6B-4996-8A77-0900043D723C}"/>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Inleiding</a:t>
            </a:r>
          </a:p>
        </p:txBody>
      </p:sp>
      <p:pic>
        <p:nvPicPr>
          <p:cNvPr id="5" name="Afbeelding 4">
            <a:extLst>
              <a:ext uri="{FF2B5EF4-FFF2-40B4-BE49-F238E27FC236}">
                <a16:creationId xmlns:a16="http://schemas.microsoft.com/office/drawing/2014/main" id="{6CBE9F83-371A-4B00-9EE9-12EBEB916C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299" y="210763"/>
            <a:ext cx="4212177" cy="577539"/>
          </a:xfrm>
          <a:prstGeom prst="rect">
            <a:avLst/>
          </a:prstGeom>
        </p:spPr>
      </p:pic>
      <p:sp>
        <p:nvSpPr>
          <p:cNvPr id="7" name="Tekstvak 6">
            <a:extLst>
              <a:ext uri="{FF2B5EF4-FFF2-40B4-BE49-F238E27FC236}">
                <a16:creationId xmlns:a16="http://schemas.microsoft.com/office/drawing/2014/main" id="{5DA1D910-1CDB-4F7F-BCCF-A5718447E85D}"/>
              </a:ext>
            </a:extLst>
          </p:cNvPr>
          <p:cNvSpPr txBox="1"/>
          <p:nvPr/>
        </p:nvSpPr>
        <p:spPr>
          <a:xfrm>
            <a:off x="626744" y="2133448"/>
            <a:ext cx="9503789" cy="337335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nl-NL" dirty="0"/>
              <a:t>In 2050 is Overijssel energieneutraal;</a:t>
            </a:r>
          </a:p>
          <a:p>
            <a:pPr marL="285750" indent="-285750">
              <a:lnSpc>
                <a:spcPct val="150000"/>
              </a:lnSpc>
              <a:buFont typeface="Wingdings" panose="05000000000000000000" pitchFamily="2" charset="2"/>
              <a:buChar char="§"/>
            </a:pPr>
            <a:r>
              <a:rPr lang="nl-NL" dirty="0"/>
              <a:t>59.000 ondernemers zijn verantwoordelijk voor 40% van het gehele provinciale energieverbruik;</a:t>
            </a:r>
          </a:p>
          <a:p>
            <a:pPr marL="285750" indent="-285750">
              <a:lnSpc>
                <a:spcPct val="150000"/>
              </a:lnSpc>
              <a:buFont typeface="Wingdings" panose="05000000000000000000" pitchFamily="2" charset="2"/>
              <a:buChar char="§"/>
            </a:pPr>
            <a:r>
              <a:rPr lang="nl-NL" dirty="0"/>
              <a:t>Nieuwe Energie Overijssel heeft als doel eigenaren en gebruikers te stimuleren om van hun kantoorgebouwen comfortabele, mooie en energie neutrale werkplekken te maken;</a:t>
            </a:r>
          </a:p>
          <a:p>
            <a:pPr marL="285750" indent="-285750">
              <a:lnSpc>
                <a:spcPct val="150000"/>
              </a:lnSpc>
              <a:buFont typeface="Wingdings" panose="05000000000000000000" pitchFamily="2" charset="2"/>
              <a:buChar char="§"/>
            </a:pPr>
            <a:r>
              <a:rPr lang="nl-NL" dirty="0"/>
              <a:t>Niet ‘een beetje duurzamer’, maar een echt andere aanpak!</a:t>
            </a:r>
          </a:p>
          <a:p>
            <a:pPr marL="285750" indent="-285750">
              <a:lnSpc>
                <a:spcPct val="150000"/>
              </a:lnSpc>
              <a:buFont typeface="Wingdings" panose="05000000000000000000" pitchFamily="2" charset="2"/>
              <a:buChar char="§"/>
            </a:pPr>
            <a:endParaRPr lang="nl-NL" dirty="0"/>
          </a:p>
          <a:p>
            <a:pPr marL="285750" indent="-285750">
              <a:lnSpc>
                <a:spcPct val="150000"/>
              </a:lnSpc>
              <a:buFont typeface="Wingdings" panose="05000000000000000000" pitchFamily="2" charset="2"/>
              <a:buChar char="§"/>
            </a:pPr>
            <a:endParaRPr lang="nl-NL" dirty="0"/>
          </a:p>
          <a:p>
            <a:pPr marL="285750" indent="-285750">
              <a:lnSpc>
                <a:spcPct val="150000"/>
              </a:lnSpc>
              <a:buFont typeface="Wingdings" panose="05000000000000000000" pitchFamily="2" charset="2"/>
              <a:buChar char="§"/>
            </a:pPr>
            <a:endParaRPr lang="nl-NL" dirty="0"/>
          </a:p>
        </p:txBody>
      </p:sp>
    </p:spTree>
    <p:extLst>
      <p:ext uri="{BB962C8B-B14F-4D97-AF65-F5344CB8AC3E}">
        <p14:creationId xmlns:p14="http://schemas.microsoft.com/office/powerpoint/2010/main" val="41932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11" name="Tekstvak 10">
            <a:extLst>
              <a:ext uri="{FF2B5EF4-FFF2-40B4-BE49-F238E27FC236}">
                <a16:creationId xmlns:a16="http://schemas.microsoft.com/office/drawing/2014/main" id="{4EA5FB4D-0A90-456C-9FE5-02306CF6E712}"/>
              </a:ext>
            </a:extLst>
          </p:cNvPr>
          <p:cNvSpPr txBox="1"/>
          <p:nvPr/>
        </p:nvSpPr>
        <p:spPr>
          <a:xfrm>
            <a:off x="762000" y="1913641"/>
            <a:ext cx="9503789" cy="2585323"/>
          </a:xfrm>
          <a:prstGeom prst="rect">
            <a:avLst/>
          </a:prstGeom>
          <a:noFill/>
        </p:spPr>
        <p:txBody>
          <a:bodyPr wrap="square" rtlCol="0">
            <a:spAutoFit/>
          </a:bodyPr>
          <a:lstStyle/>
          <a:p>
            <a:r>
              <a:rPr lang="nl-NL" b="1" dirty="0"/>
              <a:t>Stap 1</a:t>
            </a:r>
          </a:p>
          <a:p>
            <a:r>
              <a:rPr lang="nl-NL" dirty="0"/>
              <a:t>Alle deelnemers schrijven een individueel krantenartikel waarin ze hun persoonlijke droom scenario omschrijven voor de ontwikkeling van het kantoorpand.  </a:t>
            </a:r>
          </a:p>
          <a:p>
            <a:endParaRPr lang="nl-NL" dirty="0"/>
          </a:p>
          <a:p>
            <a:r>
              <a:rPr lang="nl-NL" b="1" dirty="0"/>
              <a:t>Stap 2</a:t>
            </a:r>
          </a:p>
          <a:p>
            <a:r>
              <a:rPr lang="nl-NL" dirty="0"/>
              <a:t>Deelnemers reflecteren op elkaars droom. Zo kunnen de volgende vragen worden gesteld:</a:t>
            </a:r>
          </a:p>
          <a:p>
            <a:pPr marL="742950" lvl="1" indent="-285750">
              <a:buFont typeface="Wingdings" panose="05000000000000000000" pitchFamily="2" charset="2"/>
              <a:buChar char="§"/>
            </a:pPr>
            <a:r>
              <a:rPr lang="nl-NL" dirty="0"/>
              <a:t>Wat wil de persoon werkelijk bereiken?</a:t>
            </a:r>
          </a:p>
          <a:p>
            <a:pPr marL="742950" lvl="1" indent="-285750">
              <a:buFont typeface="Wingdings" panose="05000000000000000000" pitchFamily="2" charset="2"/>
              <a:buChar char="§"/>
            </a:pPr>
            <a:r>
              <a:rPr lang="nl-NL" dirty="0"/>
              <a:t>Wordt je geïnspireerd door een ander krantenartikel?</a:t>
            </a:r>
          </a:p>
          <a:p>
            <a:pPr marL="742950" lvl="1" indent="-285750">
              <a:buFont typeface="Wingdings" panose="05000000000000000000" pitchFamily="2" charset="2"/>
              <a:buChar char="§"/>
            </a:pPr>
            <a:r>
              <a:rPr lang="nl-NL" dirty="0"/>
              <a:t>Welke overeenkomsten zijn te zien in de verschillende krantenartikelen?</a:t>
            </a:r>
          </a:p>
        </p:txBody>
      </p:sp>
      <p:sp>
        <p:nvSpPr>
          <p:cNvPr id="8" name="Tekstvak 7">
            <a:extLst>
              <a:ext uri="{FF2B5EF4-FFF2-40B4-BE49-F238E27FC236}">
                <a16:creationId xmlns:a16="http://schemas.microsoft.com/office/drawing/2014/main" id="{E259852F-BD55-4F0A-95C9-3FA24DF7E651}"/>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6: Krantenartikel</a:t>
            </a:r>
          </a:p>
        </p:txBody>
      </p:sp>
      <p:pic>
        <p:nvPicPr>
          <p:cNvPr id="7" name="Afbeelding 6">
            <a:extLst>
              <a:ext uri="{FF2B5EF4-FFF2-40B4-BE49-F238E27FC236}">
                <a16:creationId xmlns:a16="http://schemas.microsoft.com/office/drawing/2014/main" id="{0C72D9D2-2AF0-4ED8-A80A-B43C58435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027132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Voorbeeld</a:t>
            </a:r>
          </a:p>
        </p:txBody>
      </p:sp>
      <p:sp>
        <p:nvSpPr>
          <p:cNvPr id="8" name="Tekstvak 7">
            <a:extLst>
              <a:ext uri="{FF2B5EF4-FFF2-40B4-BE49-F238E27FC236}">
                <a16:creationId xmlns:a16="http://schemas.microsoft.com/office/drawing/2014/main" id="{E259852F-BD55-4F0A-95C9-3FA24DF7E651}"/>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6: Krantenartikel</a:t>
            </a:r>
          </a:p>
        </p:txBody>
      </p:sp>
      <p:pic>
        <p:nvPicPr>
          <p:cNvPr id="7" name="Afbeelding 6">
            <a:extLst>
              <a:ext uri="{FF2B5EF4-FFF2-40B4-BE49-F238E27FC236}">
                <a16:creationId xmlns:a16="http://schemas.microsoft.com/office/drawing/2014/main" id="{DC030E61-AAD4-44A5-A524-24E6672C96A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4" y="1677289"/>
            <a:ext cx="5143503" cy="3968616"/>
          </a:xfrm>
          <a:prstGeom prst="rect">
            <a:avLst/>
          </a:prstGeom>
          <a:noFill/>
          <a:ln>
            <a:noFill/>
          </a:ln>
        </p:spPr>
      </p:pic>
      <p:pic>
        <p:nvPicPr>
          <p:cNvPr id="9" name="Afbeelding 8">
            <a:extLst>
              <a:ext uri="{FF2B5EF4-FFF2-40B4-BE49-F238E27FC236}">
                <a16:creationId xmlns:a16="http://schemas.microsoft.com/office/drawing/2014/main" id="{E955551B-05CB-4714-A844-3CED8DE8B7C0}"/>
              </a:ext>
            </a:extLst>
          </p:cNvPr>
          <p:cNvPicPr>
            <a:picLocks noChangeAspect="1"/>
          </p:cNvPicPr>
          <p:nvPr/>
        </p:nvPicPr>
        <p:blipFill>
          <a:blip r:embed="rId4"/>
          <a:stretch>
            <a:fillRect/>
          </a:stretch>
        </p:blipFill>
        <p:spPr>
          <a:xfrm>
            <a:off x="6096000" y="1182751"/>
            <a:ext cx="4212177" cy="5601608"/>
          </a:xfrm>
          <a:prstGeom prst="rect">
            <a:avLst/>
          </a:prstGeom>
        </p:spPr>
      </p:pic>
      <p:pic>
        <p:nvPicPr>
          <p:cNvPr id="10" name="Afbeelding 9">
            <a:extLst>
              <a:ext uri="{FF2B5EF4-FFF2-40B4-BE49-F238E27FC236}">
                <a16:creationId xmlns:a16="http://schemas.microsoft.com/office/drawing/2014/main" id="{116D57EA-B909-4559-9145-D85B2EA1AB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414478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Output</a:t>
            </a:r>
          </a:p>
        </p:txBody>
      </p:sp>
      <p:sp>
        <p:nvSpPr>
          <p:cNvPr id="6" name="Tekstvak 5">
            <a:extLst>
              <a:ext uri="{FF2B5EF4-FFF2-40B4-BE49-F238E27FC236}">
                <a16:creationId xmlns:a16="http://schemas.microsoft.com/office/drawing/2014/main" id="{FE5E67DF-B023-4B2D-8B31-497B42C35B8D}"/>
              </a:ext>
            </a:extLst>
          </p:cNvPr>
          <p:cNvSpPr txBox="1"/>
          <p:nvPr/>
        </p:nvSpPr>
        <p:spPr>
          <a:xfrm>
            <a:off x="657224" y="1878995"/>
            <a:ext cx="8803380" cy="923330"/>
          </a:xfrm>
          <a:prstGeom prst="rect">
            <a:avLst/>
          </a:prstGeom>
          <a:noFill/>
        </p:spPr>
        <p:txBody>
          <a:bodyPr wrap="square" rtlCol="0">
            <a:spAutoFit/>
          </a:bodyPr>
          <a:lstStyle/>
          <a:p>
            <a:r>
              <a:rPr lang="nl-NL" dirty="0"/>
              <a:t>De output van deze opdracht zijn een aantal inspirerende krantenartikelen. Deze artikelen kunnen als context worden gebruikt voor het samenstellen van een gezamenlijke droom. </a:t>
            </a:r>
          </a:p>
          <a:p>
            <a:endParaRPr lang="nl-NL" dirty="0"/>
          </a:p>
        </p:txBody>
      </p:sp>
      <p:sp>
        <p:nvSpPr>
          <p:cNvPr id="10" name="Tekstvak 9">
            <a:extLst>
              <a:ext uri="{FF2B5EF4-FFF2-40B4-BE49-F238E27FC236}">
                <a16:creationId xmlns:a16="http://schemas.microsoft.com/office/drawing/2014/main" id="{6E53A2C4-F728-4CFD-9674-6E87D614F287}"/>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6: Krantenartikel</a:t>
            </a:r>
          </a:p>
        </p:txBody>
      </p:sp>
      <p:pic>
        <p:nvPicPr>
          <p:cNvPr id="7" name="Afbeelding 6">
            <a:extLst>
              <a:ext uri="{FF2B5EF4-FFF2-40B4-BE49-F238E27FC236}">
                <a16:creationId xmlns:a16="http://schemas.microsoft.com/office/drawing/2014/main" id="{EE8F9E0D-4400-4FD9-9E25-DDD703AF7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300966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D6AA977-30F7-46EA-B408-1273990B2DDD}"/>
              </a:ext>
            </a:extLst>
          </p:cNvPr>
          <p:cNvPicPr>
            <a:picLocks noChangeAspect="1"/>
          </p:cNvPicPr>
          <p:nvPr/>
        </p:nvPicPr>
        <p:blipFill rotWithShape="1">
          <a:blip r:embed="rId3"/>
          <a:srcRect l="-403" r="196"/>
          <a:stretch/>
        </p:blipFill>
        <p:spPr>
          <a:xfrm>
            <a:off x="-41797" y="2993717"/>
            <a:ext cx="12275594" cy="3864283"/>
          </a:xfrm>
          <a:prstGeom prst="rect">
            <a:avLst/>
          </a:prstGeom>
          <a:ln>
            <a:noFill/>
          </a:ln>
          <a:effectLst/>
        </p:spPr>
      </p:pic>
      <p:sp>
        <p:nvSpPr>
          <p:cNvPr id="3" name="Subtitel 2">
            <a:extLst>
              <a:ext uri="{FF2B5EF4-FFF2-40B4-BE49-F238E27FC236}">
                <a16:creationId xmlns:a16="http://schemas.microsoft.com/office/drawing/2014/main" id="{3902D97B-B3A5-4723-92DA-D3BB12BDECBA}"/>
              </a:ext>
            </a:extLst>
          </p:cNvPr>
          <p:cNvSpPr>
            <a:spLocks noGrp="1"/>
          </p:cNvSpPr>
          <p:nvPr>
            <p:ph idx="1"/>
          </p:nvPr>
        </p:nvSpPr>
        <p:spPr>
          <a:xfrm>
            <a:off x="523875" y="0"/>
            <a:ext cx="8736666" cy="3064183"/>
          </a:xfrm>
        </p:spPr>
        <p:txBody>
          <a:bodyPr rtlCol="0">
            <a:normAutofit fontScale="92500" lnSpcReduction="10000"/>
          </a:bodyPr>
          <a:lstStyle/>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marL="0" indent="0" rtl="0">
              <a:buNone/>
            </a:pPr>
            <a:r>
              <a:rPr lang="nl-NL" sz="4500" dirty="0">
                <a:solidFill>
                  <a:schemeClr val="tx1"/>
                </a:solidFill>
                <a:latin typeface="Times New Roman" panose="02020603050405020304" pitchFamily="18" charset="0"/>
                <a:cs typeface="Times New Roman" panose="02020603050405020304" pitchFamily="18" charset="0"/>
              </a:rPr>
              <a:t>Tool 7: Cirkel van Belang</a:t>
            </a:r>
          </a:p>
          <a:p>
            <a:pPr marL="685800" indent="-685800">
              <a:buFont typeface="Wingdings" panose="05000000000000000000" pitchFamily="2" charset="2"/>
              <a:buChar char="§"/>
            </a:pPr>
            <a:endParaRPr lang="nl-NL" sz="2100" dirty="0">
              <a:solidFill>
                <a:schemeClr val="tx1"/>
              </a:solidFill>
            </a:endParaRPr>
          </a:p>
          <a:p>
            <a:pPr marL="685800" indent="-685800">
              <a:buFont typeface="Wingdings" panose="05000000000000000000" pitchFamily="2" charset="2"/>
              <a:buChar char="§"/>
            </a:pPr>
            <a:r>
              <a:rPr lang="nl-NL" sz="2100" dirty="0">
                <a:solidFill>
                  <a:schemeClr val="tx1"/>
                </a:solidFill>
              </a:rPr>
              <a:t>Benodigdheden</a:t>
            </a:r>
          </a:p>
          <a:p>
            <a:pPr marL="685800" indent="-685800">
              <a:buFont typeface="Wingdings" panose="05000000000000000000" pitchFamily="2" charset="2"/>
              <a:buChar char="§"/>
            </a:pPr>
            <a:r>
              <a:rPr lang="nl-NL" sz="2100" dirty="0">
                <a:solidFill>
                  <a:schemeClr val="tx1"/>
                </a:solidFill>
              </a:rPr>
              <a:t>Doel</a:t>
            </a:r>
          </a:p>
          <a:p>
            <a:pPr marL="685800" indent="-685800">
              <a:buFont typeface="Wingdings" panose="05000000000000000000" pitchFamily="2" charset="2"/>
              <a:buChar char="§"/>
            </a:pPr>
            <a:r>
              <a:rPr lang="nl-NL" sz="2100" dirty="0">
                <a:solidFill>
                  <a:schemeClr val="tx1"/>
                </a:solidFill>
              </a:rPr>
              <a:t>Werkwijze</a:t>
            </a:r>
          </a:p>
          <a:p>
            <a:pPr marL="685800" indent="-685800">
              <a:buFont typeface="Wingdings" panose="05000000000000000000" pitchFamily="2" charset="2"/>
              <a:buChar char="§"/>
            </a:pPr>
            <a:r>
              <a:rPr lang="nl-NL" sz="2100" dirty="0">
                <a:solidFill>
                  <a:schemeClr val="tx1"/>
                </a:solidFill>
              </a:rPr>
              <a:t>Output</a:t>
            </a:r>
          </a:p>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algn="ctr" rtl="0"/>
            <a:endParaRPr lang="nl-NL" sz="4500" b="1" dirty="0">
              <a:solidFill>
                <a:schemeClr val="tx1"/>
              </a:solidFill>
              <a:latin typeface="Times New Roman" panose="02020603050405020304" pitchFamily="18" charset="0"/>
              <a:cs typeface="Times New Roman" panose="02020603050405020304" pitchFamily="18" charset="0"/>
            </a:endParaRPr>
          </a:p>
        </p:txBody>
      </p:sp>
      <p:pic>
        <p:nvPicPr>
          <p:cNvPr id="5" name="Afbeelding 4">
            <a:extLst>
              <a:ext uri="{FF2B5EF4-FFF2-40B4-BE49-F238E27FC236}">
                <a16:creationId xmlns:a16="http://schemas.microsoft.com/office/drawing/2014/main" id="{A5B613D8-F780-485B-BE33-9CB306F85D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98575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chor="ctr">
            <a:normAutofit/>
          </a:bodyPr>
          <a:lstStyle/>
          <a:p>
            <a:r>
              <a:rPr lang="nl-NL" dirty="0">
                <a:latin typeface="Times New Roman" panose="02020603050405020304" pitchFamily="18" charset="0"/>
                <a:cs typeface="Times New Roman" panose="02020603050405020304" pitchFamily="18" charset="0"/>
              </a:rPr>
              <a:t>Cirkel van belang</a:t>
            </a:r>
            <a:br>
              <a:rPr lang="nl-NL" dirty="0"/>
            </a:br>
            <a:r>
              <a:rPr lang="nl-NL" dirty="0"/>
              <a:t>	</a:t>
            </a:r>
            <a:r>
              <a:rPr lang="nl-NL" sz="3000" i="1" dirty="0">
                <a:solidFill>
                  <a:srgbClr val="00B0F0"/>
                </a:solidFill>
                <a:latin typeface="Times New Roman" panose="02020603050405020304" pitchFamily="18" charset="0"/>
                <a:cs typeface="Times New Roman" panose="02020603050405020304" pitchFamily="18" charset="0"/>
              </a:rPr>
              <a:t>Inzicht in elkaars belangen</a:t>
            </a:r>
            <a:endParaRPr lang="nl-NL" i="1" dirty="0">
              <a:solidFill>
                <a:srgbClr val="00B0F0"/>
              </a:solidFill>
              <a:latin typeface="Times New Roman" panose="02020603050405020304" pitchFamily="18" charset="0"/>
              <a:cs typeface="Times New Roman" panose="02020603050405020304" pitchFamily="18" charset="0"/>
            </a:endParaRPr>
          </a:p>
        </p:txBody>
      </p:sp>
      <p:pic>
        <p:nvPicPr>
          <p:cNvPr id="6" name="Tijdelijke aanduiding voor inhoud 5" descr="Afbeelding met object, klok&#10;&#10;Automatisch gegenereerde beschrijving">
            <a:extLst>
              <a:ext uri="{FF2B5EF4-FFF2-40B4-BE49-F238E27FC236}">
                <a16:creationId xmlns:a16="http://schemas.microsoft.com/office/drawing/2014/main" id="{5344755D-28C1-4348-82D0-34C812C8DEF6}"/>
              </a:ext>
            </a:extLst>
          </p:cNvPr>
          <p:cNvPicPr>
            <a:picLocks noGrp="1" noChangeAspect="1"/>
          </p:cNvPicPr>
          <p:nvPr>
            <p:ph sz="half" idx="2"/>
          </p:nvPr>
        </p:nvPicPr>
        <p:blipFill>
          <a:blip r:embed="rId3"/>
          <a:stretch>
            <a:fillRect/>
          </a:stretch>
        </p:blipFill>
        <p:spPr>
          <a:xfrm>
            <a:off x="1066302" y="2590343"/>
            <a:ext cx="1657349" cy="1657349"/>
          </a:xfrm>
          <a:noFill/>
        </p:spPr>
      </p:pic>
      <p:pic>
        <p:nvPicPr>
          <p:cNvPr id="8" name="Afbeelding 7">
            <a:extLst>
              <a:ext uri="{FF2B5EF4-FFF2-40B4-BE49-F238E27FC236}">
                <a16:creationId xmlns:a16="http://schemas.microsoft.com/office/drawing/2014/main" id="{AC78088F-9488-4999-BE04-0C2F5470BA45}"/>
              </a:ext>
            </a:extLst>
          </p:cNvPr>
          <p:cNvPicPr>
            <a:picLocks noChangeAspect="1"/>
          </p:cNvPicPr>
          <p:nvPr/>
        </p:nvPicPr>
        <p:blipFill rotWithShape="1">
          <a:blip r:embed="rId4"/>
          <a:srcRect t="11563" b="11140"/>
          <a:stretch/>
        </p:blipFill>
        <p:spPr>
          <a:xfrm>
            <a:off x="4502604" y="2318629"/>
            <a:ext cx="2445924" cy="1890627"/>
          </a:xfrm>
          <a:prstGeom prst="rect">
            <a:avLst/>
          </a:prstGeom>
          <a:noFill/>
        </p:spPr>
      </p:pic>
      <p:pic>
        <p:nvPicPr>
          <p:cNvPr id="11" name="Afbeelding 10" descr="Afbeelding met tafelgerei, object, bord, tekening&#10;&#10;Automatisch gegenereerde beschrijving">
            <a:extLst>
              <a:ext uri="{FF2B5EF4-FFF2-40B4-BE49-F238E27FC236}">
                <a16:creationId xmlns:a16="http://schemas.microsoft.com/office/drawing/2014/main" id="{5AAD5620-A33C-4BF2-BA0D-D84274196272}"/>
              </a:ext>
            </a:extLst>
          </p:cNvPr>
          <p:cNvPicPr>
            <a:picLocks noChangeAspect="1"/>
          </p:cNvPicPr>
          <p:nvPr/>
        </p:nvPicPr>
        <p:blipFill>
          <a:blip r:embed="rId5"/>
          <a:stretch>
            <a:fillRect/>
          </a:stretch>
        </p:blipFill>
        <p:spPr>
          <a:xfrm>
            <a:off x="8710655" y="2436951"/>
            <a:ext cx="1657350" cy="1657350"/>
          </a:xfrm>
          <a:prstGeom prst="rect">
            <a:avLst/>
          </a:prstGeom>
        </p:spPr>
      </p:pic>
      <p:sp>
        <p:nvSpPr>
          <p:cNvPr id="12" name="Tekstvak 11">
            <a:extLst>
              <a:ext uri="{FF2B5EF4-FFF2-40B4-BE49-F238E27FC236}">
                <a16:creationId xmlns:a16="http://schemas.microsoft.com/office/drawing/2014/main" id="{606E90AA-CAA6-4DD1-9198-B5491D22013D}"/>
              </a:ext>
            </a:extLst>
          </p:cNvPr>
          <p:cNvSpPr txBox="1"/>
          <p:nvPr/>
        </p:nvSpPr>
        <p:spPr>
          <a:xfrm>
            <a:off x="1447579" y="4375604"/>
            <a:ext cx="894797" cy="492443"/>
          </a:xfrm>
          <a:prstGeom prst="rect">
            <a:avLst/>
          </a:prstGeom>
          <a:noFill/>
        </p:spPr>
        <p:txBody>
          <a:bodyPr wrap="none" rtlCol="0">
            <a:spAutoFit/>
          </a:bodyPr>
          <a:lstStyle/>
          <a:p>
            <a:r>
              <a:rPr lang="nl-NL" sz="2600" dirty="0"/>
              <a:t>2 uur</a:t>
            </a:r>
          </a:p>
        </p:txBody>
      </p:sp>
      <p:sp>
        <p:nvSpPr>
          <p:cNvPr id="16" name="Tekstvak 15">
            <a:extLst>
              <a:ext uri="{FF2B5EF4-FFF2-40B4-BE49-F238E27FC236}">
                <a16:creationId xmlns:a16="http://schemas.microsoft.com/office/drawing/2014/main" id="{5A262D6D-6041-4EC7-A677-20B9BE54B20F}"/>
              </a:ext>
            </a:extLst>
          </p:cNvPr>
          <p:cNvSpPr txBox="1"/>
          <p:nvPr/>
        </p:nvSpPr>
        <p:spPr>
          <a:xfrm>
            <a:off x="4845838" y="4366694"/>
            <a:ext cx="1810047" cy="492443"/>
          </a:xfrm>
          <a:prstGeom prst="rect">
            <a:avLst/>
          </a:prstGeom>
          <a:noFill/>
        </p:spPr>
        <p:txBody>
          <a:bodyPr wrap="none" rtlCol="0">
            <a:spAutoFit/>
          </a:bodyPr>
          <a:lstStyle/>
          <a:p>
            <a:r>
              <a:rPr lang="nl-NL" sz="2600" dirty="0"/>
              <a:t>Aanwezigen</a:t>
            </a:r>
          </a:p>
        </p:txBody>
      </p:sp>
      <p:sp>
        <p:nvSpPr>
          <p:cNvPr id="17" name="Tekstvak 16">
            <a:extLst>
              <a:ext uri="{FF2B5EF4-FFF2-40B4-BE49-F238E27FC236}">
                <a16:creationId xmlns:a16="http://schemas.microsoft.com/office/drawing/2014/main" id="{88B74D83-9711-44DD-90B7-1F78E044FF16}"/>
              </a:ext>
            </a:extLst>
          </p:cNvPr>
          <p:cNvSpPr txBox="1"/>
          <p:nvPr/>
        </p:nvSpPr>
        <p:spPr>
          <a:xfrm>
            <a:off x="7953836" y="4358834"/>
            <a:ext cx="3170997" cy="492443"/>
          </a:xfrm>
          <a:prstGeom prst="rect">
            <a:avLst/>
          </a:prstGeom>
          <a:noFill/>
        </p:spPr>
        <p:txBody>
          <a:bodyPr wrap="none" rtlCol="0">
            <a:spAutoFit/>
          </a:bodyPr>
          <a:lstStyle/>
          <a:p>
            <a:pPr algn="ctr"/>
            <a:r>
              <a:rPr lang="nl-NL" sz="2600" dirty="0"/>
              <a:t>Whiteboard / Flipover</a:t>
            </a:r>
          </a:p>
        </p:txBody>
      </p:sp>
      <p:sp>
        <p:nvSpPr>
          <p:cNvPr id="15" name="Tekstvak 14">
            <a:extLst>
              <a:ext uri="{FF2B5EF4-FFF2-40B4-BE49-F238E27FC236}">
                <a16:creationId xmlns:a16="http://schemas.microsoft.com/office/drawing/2014/main" id="{FB4AFF91-B5AD-4E64-B167-C431E027FBEE}"/>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7: Cirkel van belang</a:t>
            </a:r>
          </a:p>
        </p:txBody>
      </p:sp>
      <p:pic>
        <p:nvPicPr>
          <p:cNvPr id="13" name="Afbeelding 12">
            <a:extLst>
              <a:ext uri="{FF2B5EF4-FFF2-40B4-BE49-F238E27FC236}">
                <a16:creationId xmlns:a16="http://schemas.microsoft.com/office/drawing/2014/main" id="{9A09F275-2912-4BDE-BE49-81FFEE7DB1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486276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Doel</a:t>
            </a:r>
          </a:p>
        </p:txBody>
      </p:sp>
      <p:sp>
        <p:nvSpPr>
          <p:cNvPr id="5" name="Tekstvak 4">
            <a:extLst>
              <a:ext uri="{FF2B5EF4-FFF2-40B4-BE49-F238E27FC236}">
                <a16:creationId xmlns:a16="http://schemas.microsoft.com/office/drawing/2014/main" id="{A4CF2989-2972-4AD3-995F-1B2F71783FF9}"/>
              </a:ext>
            </a:extLst>
          </p:cNvPr>
          <p:cNvSpPr txBox="1"/>
          <p:nvPr/>
        </p:nvSpPr>
        <p:spPr>
          <a:xfrm>
            <a:off x="762001" y="1760639"/>
            <a:ext cx="9503789" cy="2585323"/>
          </a:xfrm>
          <a:prstGeom prst="rect">
            <a:avLst/>
          </a:prstGeom>
          <a:noFill/>
        </p:spPr>
        <p:txBody>
          <a:bodyPr wrap="square" rtlCol="0">
            <a:spAutoFit/>
          </a:bodyPr>
          <a:lstStyle/>
          <a:p>
            <a:r>
              <a:rPr lang="nl-NL" dirty="0"/>
              <a:t>Het doel van deze tool is inzicht te krijgen in de rollen en verantwoordelijkheden binnen de organisatie. Ofwel, is iedereen op de juiste manier aangeschakeld binnen de voorliggende verduurzamingsopgave? Op deze manier zal het succes van het proces worden geborgd. Hierin wordt onderscheid gemaakt in verschillende schillen. Het </a:t>
            </a:r>
            <a:r>
              <a:rPr lang="nl-NL" i="1" dirty="0"/>
              <a:t>kernteam</a:t>
            </a:r>
            <a:r>
              <a:rPr lang="nl-NL" dirty="0"/>
              <a:t> (de basis) is de bewaker van de bedoeling, het </a:t>
            </a:r>
            <a:r>
              <a:rPr lang="nl-NL" i="1" dirty="0"/>
              <a:t>projectteam</a:t>
            </a:r>
            <a:r>
              <a:rPr lang="nl-NL" dirty="0"/>
              <a:t> zijn de uitvoerders van het project en het </a:t>
            </a:r>
            <a:r>
              <a:rPr lang="nl-NL" i="1" dirty="0"/>
              <a:t>supportteam</a:t>
            </a:r>
            <a:r>
              <a:rPr lang="nl-NL" dirty="0"/>
              <a:t> zal de belemmeringen wegnemen. </a:t>
            </a:r>
          </a:p>
          <a:p>
            <a:endParaRPr lang="nl-NL" dirty="0"/>
          </a:p>
          <a:p>
            <a:endParaRPr lang="nl-NL" dirty="0"/>
          </a:p>
          <a:p>
            <a:endParaRPr lang="nl-NL" dirty="0"/>
          </a:p>
        </p:txBody>
      </p:sp>
      <p:sp>
        <p:nvSpPr>
          <p:cNvPr id="6" name="Tekstvak 5">
            <a:extLst>
              <a:ext uri="{FF2B5EF4-FFF2-40B4-BE49-F238E27FC236}">
                <a16:creationId xmlns:a16="http://schemas.microsoft.com/office/drawing/2014/main" id="{8B22AA3D-0417-471C-870B-0A24F3916D20}"/>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7: Cirkel van belang</a:t>
            </a:r>
          </a:p>
        </p:txBody>
      </p:sp>
      <p:pic>
        <p:nvPicPr>
          <p:cNvPr id="8" name="Afbeelding 7">
            <a:extLst>
              <a:ext uri="{FF2B5EF4-FFF2-40B4-BE49-F238E27FC236}">
                <a16:creationId xmlns:a16="http://schemas.microsoft.com/office/drawing/2014/main" id="{A890A5AB-C840-4C31-8104-0007E33B4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785116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11" name="Tekstvak 10">
            <a:extLst>
              <a:ext uri="{FF2B5EF4-FFF2-40B4-BE49-F238E27FC236}">
                <a16:creationId xmlns:a16="http://schemas.microsoft.com/office/drawing/2014/main" id="{4EA5FB4D-0A90-456C-9FE5-02306CF6E712}"/>
              </a:ext>
            </a:extLst>
          </p:cNvPr>
          <p:cNvSpPr txBox="1"/>
          <p:nvPr/>
        </p:nvSpPr>
        <p:spPr>
          <a:xfrm>
            <a:off x="762002" y="1747517"/>
            <a:ext cx="8936802" cy="1200329"/>
          </a:xfrm>
          <a:prstGeom prst="rect">
            <a:avLst/>
          </a:prstGeom>
          <a:noFill/>
        </p:spPr>
        <p:txBody>
          <a:bodyPr wrap="square" rtlCol="0">
            <a:spAutoFit/>
          </a:bodyPr>
          <a:lstStyle/>
          <a:p>
            <a:r>
              <a:rPr lang="nl-NL" dirty="0"/>
              <a:t>De Cirkel van belang bestaat uit drie lagen: systeemwereld, leefwereld en de bedoeling. Per laag worden de verantwoordelijkheden bepaald. Dit wordt gedaan door concrete taken en voorbeelden te benoemen. </a:t>
            </a:r>
          </a:p>
          <a:p>
            <a:endParaRPr lang="nl-NL" dirty="0"/>
          </a:p>
        </p:txBody>
      </p:sp>
      <p:sp>
        <p:nvSpPr>
          <p:cNvPr id="9" name="Tekstvak 8">
            <a:extLst>
              <a:ext uri="{FF2B5EF4-FFF2-40B4-BE49-F238E27FC236}">
                <a16:creationId xmlns:a16="http://schemas.microsoft.com/office/drawing/2014/main" id="{FEA22766-FAA9-49FA-8CAD-7B87132660A0}"/>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7: Cirkel van belang</a:t>
            </a:r>
          </a:p>
        </p:txBody>
      </p:sp>
      <p:pic>
        <p:nvPicPr>
          <p:cNvPr id="10" name="Afbeelding 9" descr="Basismodel-binnennaarbuiten">
            <a:extLst>
              <a:ext uri="{FF2B5EF4-FFF2-40B4-BE49-F238E27FC236}">
                <a16:creationId xmlns:a16="http://schemas.microsoft.com/office/drawing/2014/main" id="{1B4480BE-D834-4363-8D80-7D1EA6D57A9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29111" y="2666162"/>
            <a:ext cx="3429000" cy="3257550"/>
          </a:xfrm>
          <a:prstGeom prst="rect">
            <a:avLst/>
          </a:prstGeom>
          <a:noFill/>
          <a:ln>
            <a:noFill/>
          </a:ln>
        </p:spPr>
      </p:pic>
      <p:pic>
        <p:nvPicPr>
          <p:cNvPr id="8" name="Afbeelding 7">
            <a:extLst>
              <a:ext uri="{FF2B5EF4-FFF2-40B4-BE49-F238E27FC236}">
                <a16:creationId xmlns:a16="http://schemas.microsoft.com/office/drawing/2014/main" id="{598D9A2E-1CC0-4187-A260-6802B48EF4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334453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3" name="Tijdelijke aanduiding voor inhoud 2">
            <a:extLst>
              <a:ext uri="{FF2B5EF4-FFF2-40B4-BE49-F238E27FC236}">
                <a16:creationId xmlns:a16="http://schemas.microsoft.com/office/drawing/2014/main" id="{682C1E3B-4270-484D-A4A6-5DCE835A2252}"/>
              </a:ext>
            </a:extLst>
          </p:cNvPr>
          <p:cNvSpPr>
            <a:spLocks noGrp="1"/>
          </p:cNvSpPr>
          <p:nvPr>
            <p:ph sz="half" idx="1"/>
          </p:nvPr>
        </p:nvSpPr>
        <p:spPr>
          <a:xfrm>
            <a:off x="657223" y="1747517"/>
            <a:ext cx="10038740" cy="4485504"/>
          </a:xfrm>
        </p:spPr>
        <p:txBody>
          <a:bodyPr>
            <a:normAutofit/>
          </a:bodyPr>
          <a:lstStyle/>
          <a:p>
            <a:pPr marL="4572" lvl="1" indent="0">
              <a:buNone/>
            </a:pPr>
            <a:r>
              <a:rPr lang="nl-NL" sz="1800" b="1" dirty="0"/>
              <a:t>Systeemwereld: supportteam</a:t>
            </a:r>
          </a:p>
          <a:p>
            <a:pPr lvl="1">
              <a:buFont typeface="Wingdings" panose="05000000000000000000" pitchFamily="2" charset="2"/>
              <a:buChar char="Ø"/>
            </a:pPr>
            <a:r>
              <a:rPr lang="nl-NL" sz="1800" dirty="0"/>
              <a:t>De systeemwereld is de wereld van de regels, protocollen en prestatie indicatoren. In deze wereld is het supportteam operationeel. Zij creëren ruimte door het wegnemen van belemmeringen. </a:t>
            </a:r>
          </a:p>
          <a:p>
            <a:pPr marL="4572" lvl="1" indent="0">
              <a:buNone/>
            </a:pPr>
            <a:endParaRPr lang="nl-NL" sz="1800" dirty="0"/>
          </a:p>
          <a:p>
            <a:pPr marL="4572" lvl="1" indent="0">
              <a:buNone/>
            </a:pPr>
            <a:r>
              <a:rPr lang="nl-NL" sz="1800" b="1" dirty="0"/>
              <a:t>Leefwereld: projectteam</a:t>
            </a:r>
          </a:p>
          <a:p>
            <a:pPr lvl="1">
              <a:buFont typeface="Wingdings" panose="05000000000000000000" pitchFamily="2" charset="2"/>
              <a:buChar char="Ø"/>
            </a:pPr>
            <a:r>
              <a:rPr lang="nl-NL" sz="1800" dirty="0"/>
              <a:t>De leefwereld is de waarde creatie tussen het kernteam en de klant. Hierin opereren de uitvoerders van het project. Zij nemen de verantwoordelijkheid voor de volgende werkzaamheden: communicatie, prioriteiten stellen, marktbenadering, baathouders informeren, plannen, teamspirit, projectmanagement, subsidie aanvragen en het budget waarborgen.</a:t>
            </a:r>
          </a:p>
          <a:p>
            <a:pPr lvl="1"/>
            <a:endParaRPr lang="nl-NL" sz="1800" b="1" dirty="0"/>
          </a:p>
          <a:p>
            <a:pPr marL="4572" lvl="1" indent="0">
              <a:buNone/>
            </a:pPr>
            <a:r>
              <a:rPr lang="nl-NL" sz="1800" b="1" dirty="0"/>
              <a:t>Kernteam: bewakers van de bedoeling</a:t>
            </a:r>
          </a:p>
          <a:p>
            <a:pPr lvl="1">
              <a:buFont typeface="Wingdings" panose="05000000000000000000" pitchFamily="2" charset="2"/>
              <a:buChar char="Ø"/>
            </a:pPr>
            <a:r>
              <a:rPr lang="nl-NL" sz="1800" dirty="0"/>
              <a:t>Het kernteam is de bewaker van de bedoeling. Zij zijn verantwoordelijk voor het waarborgen van de ambitie. Hun taak is om ervoor te zorgen dat de neuzen dezelfde kant op staan. Dit kunnen zij realiseren door vanuit een gezamenlijk belang te denken in plaats van eigen belang. Kernwoorden: inspiratie; </a:t>
            </a:r>
            <a:r>
              <a:rPr lang="nl-NL" sz="1800" dirty="0" err="1"/>
              <a:t>willenschap</a:t>
            </a:r>
            <a:r>
              <a:rPr lang="nl-NL" sz="1800" dirty="0"/>
              <a:t>; transparantie; Total </a:t>
            </a:r>
            <a:r>
              <a:rPr lang="nl-NL" sz="1800" dirty="0" err="1"/>
              <a:t>Cost</a:t>
            </a:r>
            <a:r>
              <a:rPr lang="nl-NL" sz="1800" dirty="0"/>
              <a:t> of </a:t>
            </a:r>
            <a:r>
              <a:rPr lang="nl-NL" sz="1800" dirty="0" err="1"/>
              <a:t>Ownership</a:t>
            </a:r>
            <a:r>
              <a:rPr lang="nl-NL" sz="1800" dirty="0"/>
              <a:t> (TCO);Lange termijn visie.</a:t>
            </a:r>
          </a:p>
        </p:txBody>
      </p:sp>
      <p:sp>
        <p:nvSpPr>
          <p:cNvPr id="9" name="Tekstvak 8">
            <a:extLst>
              <a:ext uri="{FF2B5EF4-FFF2-40B4-BE49-F238E27FC236}">
                <a16:creationId xmlns:a16="http://schemas.microsoft.com/office/drawing/2014/main" id="{FEC8D311-5F33-488F-832B-743B7BB794B4}"/>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7: Cirkel van belang</a:t>
            </a:r>
          </a:p>
        </p:txBody>
      </p:sp>
      <p:pic>
        <p:nvPicPr>
          <p:cNvPr id="6" name="Afbeelding 5">
            <a:extLst>
              <a:ext uri="{FF2B5EF4-FFF2-40B4-BE49-F238E27FC236}">
                <a16:creationId xmlns:a16="http://schemas.microsoft.com/office/drawing/2014/main" id="{2C5C82B6-C2A4-4E2A-A768-6625A8288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940937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Output</a:t>
            </a:r>
          </a:p>
        </p:txBody>
      </p:sp>
      <p:sp>
        <p:nvSpPr>
          <p:cNvPr id="6" name="Tekstvak 5">
            <a:extLst>
              <a:ext uri="{FF2B5EF4-FFF2-40B4-BE49-F238E27FC236}">
                <a16:creationId xmlns:a16="http://schemas.microsoft.com/office/drawing/2014/main" id="{FE5E67DF-B023-4B2D-8B31-497B42C35B8D}"/>
              </a:ext>
            </a:extLst>
          </p:cNvPr>
          <p:cNvSpPr txBox="1"/>
          <p:nvPr/>
        </p:nvSpPr>
        <p:spPr>
          <a:xfrm>
            <a:off x="757714" y="1670999"/>
            <a:ext cx="9503789" cy="2668423"/>
          </a:xfrm>
          <a:prstGeom prst="rect">
            <a:avLst/>
          </a:prstGeom>
          <a:noFill/>
        </p:spPr>
        <p:txBody>
          <a:bodyPr wrap="square" rtlCol="0">
            <a:spAutoFit/>
          </a:bodyPr>
          <a:lstStyle/>
          <a:p>
            <a:pPr>
              <a:lnSpc>
                <a:spcPct val="150000"/>
              </a:lnSpc>
            </a:pPr>
            <a:r>
              <a:rPr lang="nl-NL" dirty="0"/>
              <a:t>De output van tool 7 is een heldere formulering van de volgende aspecten:</a:t>
            </a:r>
          </a:p>
          <a:p>
            <a:pPr marL="285750" lvl="0" indent="-285750">
              <a:lnSpc>
                <a:spcPct val="150000"/>
              </a:lnSpc>
              <a:buFont typeface="Wingdings" panose="05000000000000000000" pitchFamily="2" charset="2"/>
              <a:buChar char="§"/>
            </a:pPr>
            <a:r>
              <a:rPr lang="nl-NL" dirty="0"/>
              <a:t>Posities;</a:t>
            </a:r>
          </a:p>
          <a:p>
            <a:pPr marL="285750" lvl="0" indent="-285750">
              <a:lnSpc>
                <a:spcPct val="150000"/>
              </a:lnSpc>
              <a:buFont typeface="Wingdings" panose="05000000000000000000" pitchFamily="2" charset="2"/>
              <a:buChar char="§"/>
            </a:pPr>
            <a:r>
              <a:rPr lang="nl-NL" dirty="0"/>
              <a:t>Verantwoordelijkheden;</a:t>
            </a:r>
          </a:p>
          <a:p>
            <a:pPr marL="285750" lvl="0" indent="-285750">
              <a:lnSpc>
                <a:spcPct val="150000"/>
              </a:lnSpc>
              <a:buFont typeface="Wingdings" panose="05000000000000000000" pitchFamily="2" charset="2"/>
              <a:buChar char="§"/>
            </a:pPr>
            <a:r>
              <a:rPr lang="nl-NL" dirty="0"/>
              <a:t>Communicatie;</a:t>
            </a:r>
          </a:p>
          <a:p>
            <a:pPr marL="285750" lvl="0" indent="-285750">
              <a:lnSpc>
                <a:spcPct val="150000"/>
              </a:lnSpc>
              <a:buFont typeface="Wingdings" panose="05000000000000000000" pitchFamily="2" charset="2"/>
              <a:buChar char="§"/>
            </a:pPr>
            <a:r>
              <a:rPr lang="nl-NL" dirty="0"/>
              <a:t>Indeling kernteam – projectteam – </a:t>
            </a:r>
            <a:r>
              <a:rPr lang="nl-NL" dirty="0" err="1"/>
              <a:t>supporteam</a:t>
            </a:r>
            <a:r>
              <a:rPr lang="nl-NL" dirty="0"/>
              <a:t>.</a:t>
            </a:r>
          </a:p>
          <a:p>
            <a:pPr>
              <a:lnSpc>
                <a:spcPct val="80000"/>
              </a:lnSpc>
            </a:pPr>
            <a:endParaRPr lang="nl-NL" dirty="0"/>
          </a:p>
          <a:p>
            <a:endParaRPr lang="nl-NL" dirty="0"/>
          </a:p>
        </p:txBody>
      </p:sp>
      <p:sp>
        <p:nvSpPr>
          <p:cNvPr id="9" name="Tekstvak 8">
            <a:extLst>
              <a:ext uri="{FF2B5EF4-FFF2-40B4-BE49-F238E27FC236}">
                <a16:creationId xmlns:a16="http://schemas.microsoft.com/office/drawing/2014/main" id="{66314266-0788-44F2-B6FE-56E7E1E09848}"/>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7: Cirkel van belang</a:t>
            </a:r>
          </a:p>
        </p:txBody>
      </p:sp>
      <p:pic>
        <p:nvPicPr>
          <p:cNvPr id="8" name="Afbeelding 7">
            <a:extLst>
              <a:ext uri="{FF2B5EF4-FFF2-40B4-BE49-F238E27FC236}">
                <a16:creationId xmlns:a16="http://schemas.microsoft.com/office/drawing/2014/main" id="{2FC73E92-BCDD-453E-B73C-9272278F9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2950237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D6AA977-30F7-46EA-B408-1273990B2DDD}"/>
              </a:ext>
            </a:extLst>
          </p:cNvPr>
          <p:cNvPicPr>
            <a:picLocks noChangeAspect="1"/>
          </p:cNvPicPr>
          <p:nvPr/>
        </p:nvPicPr>
        <p:blipFill rotWithShape="1">
          <a:blip r:embed="rId3"/>
          <a:srcRect l="-403" r="196"/>
          <a:stretch/>
        </p:blipFill>
        <p:spPr>
          <a:xfrm>
            <a:off x="-41797" y="2993717"/>
            <a:ext cx="12275594" cy="3864283"/>
          </a:xfrm>
          <a:prstGeom prst="rect">
            <a:avLst/>
          </a:prstGeom>
          <a:ln>
            <a:noFill/>
          </a:ln>
          <a:effectLst/>
        </p:spPr>
      </p:pic>
      <p:sp>
        <p:nvSpPr>
          <p:cNvPr id="3" name="Subtitel 2">
            <a:extLst>
              <a:ext uri="{FF2B5EF4-FFF2-40B4-BE49-F238E27FC236}">
                <a16:creationId xmlns:a16="http://schemas.microsoft.com/office/drawing/2014/main" id="{3902D97B-B3A5-4723-92DA-D3BB12BDECBA}"/>
              </a:ext>
            </a:extLst>
          </p:cNvPr>
          <p:cNvSpPr>
            <a:spLocks noGrp="1"/>
          </p:cNvSpPr>
          <p:nvPr>
            <p:ph idx="1"/>
          </p:nvPr>
        </p:nvSpPr>
        <p:spPr>
          <a:xfrm>
            <a:off x="523875" y="0"/>
            <a:ext cx="8736666" cy="3064183"/>
          </a:xfrm>
        </p:spPr>
        <p:txBody>
          <a:bodyPr rtlCol="0">
            <a:normAutofit fontScale="92500" lnSpcReduction="10000"/>
          </a:bodyPr>
          <a:lstStyle/>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marL="0" indent="0" rtl="0">
              <a:buNone/>
            </a:pPr>
            <a:r>
              <a:rPr lang="nl-NL" sz="4500" dirty="0">
                <a:solidFill>
                  <a:schemeClr val="tx1"/>
                </a:solidFill>
                <a:latin typeface="Times New Roman" panose="02020603050405020304" pitchFamily="18" charset="0"/>
                <a:cs typeface="Times New Roman" panose="02020603050405020304" pitchFamily="18" charset="0"/>
              </a:rPr>
              <a:t>Tool 8: Value Case</a:t>
            </a:r>
          </a:p>
          <a:p>
            <a:pPr marL="685800" indent="-685800">
              <a:buFont typeface="Wingdings" panose="05000000000000000000" pitchFamily="2" charset="2"/>
              <a:buChar char="§"/>
            </a:pPr>
            <a:endParaRPr lang="nl-NL" sz="2100" dirty="0">
              <a:solidFill>
                <a:schemeClr val="tx1"/>
              </a:solidFill>
            </a:endParaRPr>
          </a:p>
          <a:p>
            <a:pPr marL="685800" indent="-685800">
              <a:buFont typeface="Wingdings" panose="05000000000000000000" pitchFamily="2" charset="2"/>
              <a:buChar char="§"/>
            </a:pPr>
            <a:r>
              <a:rPr lang="nl-NL" sz="2100" dirty="0">
                <a:solidFill>
                  <a:schemeClr val="tx1"/>
                </a:solidFill>
              </a:rPr>
              <a:t>Benodigdheden</a:t>
            </a:r>
          </a:p>
          <a:p>
            <a:pPr marL="685800" indent="-685800">
              <a:buFont typeface="Wingdings" panose="05000000000000000000" pitchFamily="2" charset="2"/>
              <a:buChar char="§"/>
            </a:pPr>
            <a:r>
              <a:rPr lang="nl-NL" sz="2100" dirty="0">
                <a:solidFill>
                  <a:schemeClr val="tx1"/>
                </a:solidFill>
              </a:rPr>
              <a:t>Doel</a:t>
            </a:r>
          </a:p>
          <a:p>
            <a:pPr marL="685800" indent="-685800">
              <a:buFont typeface="Wingdings" panose="05000000000000000000" pitchFamily="2" charset="2"/>
              <a:buChar char="§"/>
            </a:pPr>
            <a:r>
              <a:rPr lang="nl-NL" sz="2100" dirty="0">
                <a:solidFill>
                  <a:schemeClr val="tx1"/>
                </a:solidFill>
              </a:rPr>
              <a:t>Werkwijze</a:t>
            </a:r>
          </a:p>
          <a:p>
            <a:pPr marL="685800" indent="-685800">
              <a:buFont typeface="Wingdings" panose="05000000000000000000" pitchFamily="2" charset="2"/>
              <a:buChar char="§"/>
            </a:pPr>
            <a:r>
              <a:rPr lang="nl-NL" sz="2100" dirty="0">
                <a:solidFill>
                  <a:schemeClr val="tx1"/>
                </a:solidFill>
              </a:rPr>
              <a:t>Output</a:t>
            </a:r>
          </a:p>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algn="ctr" rtl="0"/>
            <a:endParaRPr lang="nl-NL" sz="4500" b="1" dirty="0">
              <a:solidFill>
                <a:schemeClr val="tx1"/>
              </a:solidFill>
              <a:latin typeface="Times New Roman" panose="02020603050405020304" pitchFamily="18" charset="0"/>
              <a:cs typeface="Times New Roman" panose="02020603050405020304" pitchFamily="18" charset="0"/>
            </a:endParaRPr>
          </a:p>
        </p:txBody>
      </p:sp>
      <p:pic>
        <p:nvPicPr>
          <p:cNvPr id="5" name="Afbeelding 4">
            <a:extLst>
              <a:ext uri="{FF2B5EF4-FFF2-40B4-BE49-F238E27FC236}">
                <a16:creationId xmlns:a16="http://schemas.microsoft.com/office/drawing/2014/main" id="{8315E426-E0F3-4463-BC44-E424BB9D2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89074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709612" y="788302"/>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Doelstelling</a:t>
            </a:r>
          </a:p>
        </p:txBody>
      </p:sp>
      <p:sp>
        <p:nvSpPr>
          <p:cNvPr id="6" name="Tekstvak 5">
            <a:extLst>
              <a:ext uri="{FF2B5EF4-FFF2-40B4-BE49-F238E27FC236}">
                <a16:creationId xmlns:a16="http://schemas.microsoft.com/office/drawing/2014/main" id="{37886BC5-3A6B-4996-8A77-0900043D723C}"/>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Inleiding</a:t>
            </a:r>
          </a:p>
        </p:txBody>
      </p:sp>
      <p:pic>
        <p:nvPicPr>
          <p:cNvPr id="5" name="Afbeelding 4">
            <a:extLst>
              <a:ext uri="{FF2B5EF4-FFF2-40B4-BE49-F238E27FC236}">
                <a16:creationId xmlns:a16="http://schemas.microsoft.com/office/drawing/2014/main" id="{3900C81D-AC3B-473F-98EB-8DFD70424A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299" y="210763"/>
            <a:ext cx="4212177" cy="577539"/>
          </a:xfrm>
          <a:prstGeom prst="rect">
            <a:avLst/>
          </a:prstGeom>
        </p:spPr>
      </p:pic>
      <p:sp>
        <p:nvSpPr>
          <p:cNvPr id="7" name="Tekstvak 6">
            <a:extLst>
              <a:ext uri="{FF2B5EF4-FFF2-40B4-BE49-F238E27FC236}">
                <a16:creationId xmlns:a16="http://schemas.microsoft.com/office/drawing/2014/main" id="{4EFF5A9D-5544-476F-A556-03B9604C2CBD}"/>
              </a:ext>
            </a:extLst>
          </p:cNvPr>
          <p:cNvSpPr txBox="1"/>
          <p:nvPr/>
        </p:nvSpPr>
        <p:spPr>
          <a:xfrm>
            <a:off x="626744" y="2133448"/>
            <a:ext cx="9503789" cy="2957861"/>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nl-NL" dirty="0"/>
              <a:t>Een zelfstandig te gebruiken </a:t>
            </a:r>
            <a:r>
              <a:rPr lang="nl-NL" dirty="0" err="1"/>
              <a:t>toolbox</a:t>
            </a:r>
            <a:r>
              <a:rPr lang="nl-NL" dirty="0"/>
              <a:t> voor kantooreigenaren;</a:t>
            </a:r>
          </a:p>
          <a:p>
            <a:pPr marL="285750" indent="-285750">
              <a:lnSpc>
                <a:spcPct val="150000"/>
              </a:lnSpc>
              <a:buFont typeface="Wingdings" panose="05000000000000000000" pitchFamily="2" charset="2"/>
              <a:buChar char="§"/>
            </a:pPr>
            <a:r>
              <a:rPr lang="nl-NL" dirty="0"/>
              <a:t>Tools ter inspiratie, indicatie en calculatie;</a:t>
            </a:r>
          </a:p>
          <a:p>
            <a:pPr marL="285750" indent="-285750">
              <a:lnSpc>
                <a:spcPct val="150000"/>
              </a:lnSpc>
              <a:buFont typeface="Wingdings" panose="05000000000000000000" pitchFamily="2" charset="2"/>
              <a:buChar char="§"/>
            </a:pPr>
            <a:r>
              <a:rPr lang="nl-NL" dirty="0"/>
              <a:t>De toegevoegde meerwaarde van een Kantoor vol Energie inzichtelijk maken;</a:t>
            </a:r>
          </a:p>
          <a:p>
            <a:pPr marL="285750" indent="-285750">
              <a:lnSpc>
                <a:spcPct val="150000"/>
              </a:lnSpc>
              <a:buFont typeface="Wingdings" panose="05000000000000000000" pitchFamily="2" charset="2"/>
              <a:buChar char="§"/>
            </a:pPr>
            <a:r>
              <a:rPr lang="nl-NL" dirty="0"/>
              <a:t>Opzetten van een Value Case.</a:t>
            </a:r>
          </a:p>
          <a:p>
            <a:pPr marL="285750" indent="-285750">
              <a:lnSpc>
                <a:spcPct val="150000"/>
              </a:lnSpc>
              <a:buFont typeface="Wingdings" panose="05000000000000000000" pitchFamily="2" charset="2"/>
              <a:buChar char="§"/>
            </a:pPr>
            <a:endParaRPr lang="nl-NL" dirty="0"/>
          </a:p>
          <a:p>
            <a:pPr marL="285750" indent="-285750">
              <a:lnSpc>
                <a:spcPct val="150000"/>
              </a:lnSpc>
              <a:buFont typeface="Wingdings" panose="05000000000000000000" pitchFamily="2" charset="2"/>
              <a:buChar char="§"/>
            </a:pPr>
            <a:endParaRPr lang="nl-NL" dirty="0"/>
          </a:p>
          <a:p>
            <a:pPr marL="285750" indent="-285750">
              <a:lnSpc>
                <a:spcPct val="150000"/>
              </a:lnSpc>
              <a:buFont typeface="Wingdings" panose="05000000000000000000" pitchFamily="2" charset="2"/>
              <a:buChar char="§"/>
            </a:pPr>
            <a:endParaRPr lang="nl-NL" dirty="0"/>
          </a:p>
        </p:txBody>
      </p:sp>
    </p:spTree>
    <p:extLst>
      <p:ext uri="{BB962C8B-B14F-4D97-AF65-F5344CB8AC3E}">
        <p14:creationId xmlns:p14="http://schemas.microsoft.com/office/powerpoint/2010/main" val="254786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chor="ctr">
            <a:normAutofit/>
          </a:bodyPr>
          <a:lstStyle/>
          <a:p>
            <a:r>
              <a:rPr lang="nl-NL" dirty="0">
                <a:latin typeface="Times New Roman" panose="02020603050405020304" pitchFamily="18" charset="0"/>
                <a:cs typeface="Times New Roman" panose="02020603050405020304" pitchFamily="18" charset="0"/>
              </a:rPr>
              <a:t>Value Case</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	</a:t>
            </a:r>
            <a:r>
              <a:rPr lang="nl-NL" sz="3000" i="1" dirty="0">
                <a:solidFill>
                  <a:srgbClr val="00B0F0"/>
                </a:solidFill>
                <a:latin typeface="Times New Roman" panose="02020603050405020304" pitchFamily="18" charset="0"/>
                <a:cs typeface="Times New Roman" panose="02020603050405020304" pitchFamily="18" charset="0"/>
              </a:rPr>
              <a:t>Meten is weten</a:t>
            </a:r>
            <a:endParaRPr lang="nl-NL" i="1" dirty="0">
              <a:solidFill>
                <a:srgbClr val="00B0F0"/>
              </a:solidFill>
              <a:latin typeface="Times New Roman" panose="02020603050405020304" pitchFamily="18" charset="0"/>
              <a:cs typeface="Times New Roman" panose="02020603050405020304" pitchFamily="18" charset="0"/>
            </a:endParaRPr>
          </a:p>
        </p:txBody>
      </p:sp>
      <p:pic>
        <p:nvPicPr>
          <p:cNvPr id="6" name="Tijdelijke aanduiding voor inhoud 5" descr="Afbeelding met object, klok&#10;&#10;Automatisch gegenereerde beschrijving">
            <a:extLst>
              <a:ext uri="{FF2B5EF4-FFF2-40B4-BE49-F238E27FC236}">
                <a16:creationId xmlns:a16="http://schemas.microsoft.com/office/drawing/2014/main" id="{5344755D-28C1-4348-82D0-34C812C8DEF6}"/>
              </a:ext>
            </a:extLst>
          </p:cNvPr>
          <p:cNvPicPr>
            <a:picLocks noGrp="1" noChangeAspect="1"/>
          </p:cNvPicPr>
          <p:nvPr>
            <p:ph sz="half" idx="2"/>
          </p:nvPr>
        </p:nvPicPr>
        <p:blipFill>
          <a:blip r:embed="rId3"/>
          <a:stretch>
            <a:fillRect/>
          </a:stretch>
        </p:blipFill>
        <p:spPr>
          <a:xfrm>
            <a:off x="1290265" y="2703566"/>
            <a:ext cx="1657349" cy="1657349"/>
          </a:xfrm>
          <a:noFill/>
        </p:spPr>
      </p:pic>
      <p:pic>
        <p:nvPicPr>
          <p:cNvPr id="8" name="Afbeelding 7">
            <a:extLst>
              <a:ext uri="{FF2B5EF4-FFF2-40B4-BE49-F238E27FC236}">
                <a16:creationId xmlns:a16="http://schemas.microsoft.com/office/drawing/2014/main" id="{AC78088F-9488-4999-BE04-0C2F5470BA45}"/>
              </a:ext>
            </a:extLst>
          </p:cNvPr>
          <p:cNvPicPr>
            <a:picLocks noChangeAspect="1"/>
          </p:cNvPicPr>
          <p:nvPr/>
        </p:nvPicPr>
        <p:blipFill rotWithShape="1">
          <a:blip r:embed="rId4"/>
          <a:srcRect t="11563" b="11140"/>
          <a:stretch/>
        </p:blipFill>
        <p:spPr>
          <a:xfrm>
            <a:off x="4579887" y="2386922"/>
            <a:ext cx="2445924" cy="1890627"/>
          </a:xfrm>
          <a:prstGeom prst="rect">
            <a:avLst/>
          </a:prstGeom>
          <a:noFill/>
        </p:spPr>
      </p:pic>
      <p:pic>
        <p:nvPicPr>
          <p:cNvPr id="11" name="Afbeelding 10" descr="Afbeelding met tafelgerei, object, bord, tekening&#10;&#10;Automatisch gegenereerde beschrijving">
            <a:extLst>
              <a:ext uri="{FF2B5EF4-FFF2-40B4-BE49-F238E27FC236}">
                <a16:creationId xmlns:a16="http://schemas.microsoft.com/office/drawing/2014/main" id="{5AAD5620-A33C-4BF2-BA0D-D84274196272}"/>
              </a:ext>
            </a:extLst>
          </p:cNvPr>
          <p:cNvPicPr>
            <a:picLocks noChangeAspect="1"/>
          </p:cNvPicPr>
          <p:nvPr/>
        </p:nvPicPr>
        <p:blipFill>
          <a:blip r:embed="rId5"/>
          <a:stretch>
            <a:fillRect/>
          </a:stretch>
        </p:blipFill>
        <p:spPr>
          <a:xfrm>
            <a:off x="8787938" y="2467864"/>
            <a:ext cx="1657350" cy="1657350"/>
          </a:xfrm>
          <a:prstGeom prst="rect">
            <a:avLst/>
          </a:prstGeom>
        </p:spPr>
      </p:pic>
      <p:sp>
        <p:nvSpPr>
          <p:cNvPr id="12" name="Tekstvak 11">
            <a:extLst>
              <a:ext uri="{FF2B5EF4-FFF2-40B4-BE49-F238E27FC236}">
                <a16:creationId xmlns:a16="http://schemas.microsoft.com/office/drawing/2014/main" id="{606E90AA-CAA6-4DD1-9198-B5491D22013D}"/>
              </a:ext>
            </a:extLst>
          </p:cNvPr>
          <p:cNvSpPr txBox="1"/>
          <p:nvPr/>
        </p:nvSpPr>
        <p:spPr>
          <a:xfrm>
            <a:off x="1598605" y="4406517"/>
            <a:ext cx="1063112" cy="492443"/>
          </a:xfrm>
          <a:prstGeom prst="rect">
            <a:avLst/>
          </a:prstGeom>
          <a:noFill/>
        </p:spPr>
        <p:txBody>
          <a:bodyPr wrap="none" rtlCol="0">
            <a:spAutoFit/>
          </a:bodyPr>
          <a:lstStyle/>
          <a:p>
            <a:r>
              <a:rPr lang="nl-NL" sz="2600" dirty="0"/>
              <a:t>16 uur</a:t>
            </a:r>
          </a:p>
        </p:txBody>
      </p:sp>
      <p:sp>
        <p:nvSpPr>
          <p:cNvPr id="16" name="Tekstvak 15">
            <a:extLst>
              <a:ext uri="{FF2B5EF4-FFF2-40B4-BE49-F238E27FC236}">
                <a16:creationId xmlns:a16="http://schemas.microsoft.com/office/drawing/2014/main" id="{5A262D6D-6041-4EC7-A677-20B9BE54B20F}"/>
              </a:ext>
            </a:extLst>
          </p:cNvPr>
          <p:cNvSpPr txBox="1"/>
          <p:nvPr/>
        </p:nvSpPr>
        <p:spPr>
          <a:xfrm>
            <a:off x="4923121" y="4397607"/>
            <a:ext cx="1838067" cy="492443"/>
          </a:xfrm>
          <a:prstGeom prst="rect">
            <a:avLst/>
          </a:prstGeom>
          <a:noFill/>
        </p:spPr>
        <p:txBody>
          <a:bodyPr wrap="none" rtlCol="0">
            <a:spAutoFit/>
          </a:bodyPr>
          <a:lstStyle/>
          <a:p>
            <a:r>
              <a:rPr lang="nl-NL" sz="2600" dirty="0"/>
              <a:t>Projectteam</a:t>
            </a:r>
          </a:p>
        </p:txBody>
      </p:sp>
      <p:sp>
        <p:nvSpPr>
          <p:cNvPr id="17" name="Tekstvak 16">
            <a:extLst>
              <a:ext uri="{FF2B5EF4-FFF2-40B4-BE49-F238E27FC236}">
                <a16:creationId xmlns:a16="http://schemas.microsoft.com/office/drawing/2014/main" id="{88B74D83-9711-44DD-90B7-1F78E044FF16}"/>
              </a:ext>
            </a:extLst>
          </p:cNvPr>
          <p:cNvSpPr txBox="1"/>
          <p:nvPr/>
        </p:nvSpPr>
        <p:spPr>
          <a:xfrm>
            <a:off x="7749280" y="4397607"/>
            <a:ext cx="3734677" cy="492443"/>
          </a:xfrm>
          <a:prstGeom prst="rect">
            <a:avLst/>
          </a:prstGeom>
          <a:noFill/>
        </p:spPr>
        <p:txBody>
          <a:bodyPr wrap="none" rtlCol="0">
            <a:spAutoFit/>
          </a:bodyPr>
          <a:lstStyle/>
          <a:p>
            <a:pPr algn="ctr"/>
            <a:r>
              <a:rPr lang="nl-NL" sz="2600" dirty="0"/>
              <a:t>Excel bestand ‘Value Case’</a:t>
            </a:r>
          </a:p>
        </p:txBody>
      </p:sp>
      <p:sp>
        <p:nvSpPr>
          <p:cNvPr id="18" name="Tekstvak 17">
            <a:extLst>
              <a:ext uri="{FF2B5EF4-FFF2-40B4-BE49-F238E27FC236}">
                <a16:creationId xmlns:a16="http://schemas.microsoft.com/office/drawing/2014/main" id="{F4016636-896B-4388-A851-E9126DF53AFE}"/>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8: Value Case</a:t>
            </a:r>
          </a:p>
        </p:txBody>
      </p:sp>
      <p:pic>
        <p:nvPicPr>
          <p:cNvPr id="13" name="Afbeelding 12">
            <a:extLst>
              <a:ext uri="{FF2B5EF4-FFF2-40B4-BE49-F238E27FC236}">
                <a16:creationId xmlns:a16="http://schemas.microsoft.com/office/drawing/2014/main" id="{D24A6E4F-3D97-40A4-8304-6331E5E38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220215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Doel</a:t>
            </a:r>
          </a:p>
        </p:txBody>
      </p:sp>
      <p:sp>
        <p:nvSpPr>
          <p:cNvPr id="5" name="Tekstvak 4">
            <a:extLst>
              <a:ext uri="{FF2B5EF4-FFF2-40B4-BE49-F238E27FC236}">
                <a16:creationId xmlns:a16="http://schemas.microsoft.com/office/drawing/2014/main" id="{A4CF2989-2972-4AD3-995F-1B2F71783FF9}"/>
              </a:ext>
            </a:extLst>
          </p:cNvPr>
          <p:cNvSpPr txBox="1"/>
          <p:nvPr/>
        </p:nvSpPr>
        <p:spPr>
          <a:xfrm>
            <a:off x="657224" y="1502688"/>
            <a:ext cx="9503789" cy="5078313"/>
          </a:xfrm>
          <a:prstGeom prst="rect">
            <a:avLst/>
          </a:prstGeom>
          <a:noFill/>
        </p:spPr>
        <p:txBody>
          <a:bodyPr wrap="square" rtlCol="0">
            <a:spAutoFit/>
          </a:bodyPr>
          <a:lstStyle/>
          <a:p>
            <a:r>
              <a:rPr lang="nl-NL" dirty="0"/>
              <a:t>De Value Case geeft de eindgebruiker inzicht in de kosten én opbrengsten voor de organisatie, wanneer de huisvesting getransformeerd wordt naar een Kantoor vol Energie. De Value Case maakt inzichtelijk wat een duurzaam en gebruiksvriendelijk kantoor voor een bedrijf of organisatie betekent. Hier gaat het niet om de traditionele vastgoed-rekensom, maar om de waardering van de toegevoegde waarde van een gezond en energieneutraal kantoor. Dit betreft de onderstaande aspecten:</a:t>
            </a:r>
          </a:p>
          <a:p>
            <a:pPr marL="285750" indent="-285750">
              <a:lnSpc>
                <a:spcPct val="150000"/>
              </a:lnSpc>
              <a:buFont typeface="Wingdings" panose="05000000000000000000" pitchFamily="2" charset="2"/>
              <a:buChar char="§"/>
            </a:pPr>
            <a:r>
              <a:rPr lang="nl-NL" dirty="0"/>
              <a:t>Verhogen van de arbeidsproductiviteit;</a:t>
            </a:r>
          </a:p>
          <a:p>
            <a:pPr marL="285750" indent="-285750">
              <a:lnSpc>
                <a:spcPct val="150000"/>
              </a:lnSpc>
              <a:buFont typeface="Wingdings" panose="05000000000000000000" pitchFamily="2" charset="2"/>
              <a:buChar char="§"/>
            </a:pPr>
            <a:r>
              <a:rPr lang="nl-NL" dirty="0"/>
              <a:t>Beheersen van risico’s;</a:t>
            </a:r>
          </a:p>
          <a:p>
            <a:pPr marL="285750" indent="-285750">
              <a:lnSpc>
                <a:spcPct val="150000"/>
              </a:lnSpc>
              <a:buFont typeface="Wingdings" panose="05000000000000000000" pitchFamily="2" charset="2"/>
              <a:buChar char="§"/>
            </a:pPr>
            <a:r>
              <a:rPr lang="nl-NL" dirty="0"/>
              <a:t>Imagoverbetering;</a:t>
            </a:r>
          </a:p>
          <a:p>
            <a:pPr marL="285750" indent="-285750">
              <a:lnSpc>
                <a:spcPct val="150000"/>
              </a:lnSpc>
              <a:buFont typeface="Wingdings" panose="05000000000000000000" pitchFamily="2" charset="2"/>
              <a:buChar char="§"/>
            </a:pPr>
            <a:r>
              <a:rPr lang="nl-NL" dirty="0"/>
              <a:t>Bieden van flexibiliteit;</a:t>
            </a:r>
          </a:p>
          <a:p>
            <a:pPr marL="285750" indent="-285750">
              <a:lnSpc>
                <a:spcPct val="150000"/>
              </a:lnSpc>
              <a:buFont typeface="Wingdings" panose="05000000000000000000" pitchFamily="2" charset="2"/>
              <a:buChar char="§"/>
            </a:pPr>
            <a:r>
              <a:rPr lang="nl-NL" dirty="0"/>
              <a:t>Cultuur verandering;</a:t>
            </a:r>
          </a:p>
          <a:p>
            <a:pPr marL="285750" indent="-285750">
              <a:lnSpc>
                <a:spcPct val="150000"/>
              </a:lnSpc>
              <a:buFont typeface="Wingdings" panose="05000000000000000000" pitchFamily="2" charset="2"/>
              <a:buChar char="§"/>
            </a:pPr>
            <a:r>
              <a:rPr lang="nl-NL" dirty="0"/>
              <a:t>Waarde creatie.</a:t>
            </a:r>
          </a:p>
          <a:p>
            <a:endParaRPr lang="nl-NL" dirty="0"/>
          </a:p>
          <a:p>
            <a:endParaRPr lang="nl-NL" dirty="0"/>
          </a:p>
          <a:p>
            <a:endParaRPr lang="nl-NL" dirty="0"/>
          </a:p>
        </p:txBody>
      </p:sp>
      <p:sp>
        <p:nvSpPr>
          <p:cNvPr id="7" name="Tekstvak 6">
            <a:extLst>
              <a:ext uri="{FF2B5EF4-FFF2-40B4-BE49-F238E27FC236}">
                <a16:creationId xmlns:a16="http://schemas.microsoft.com/office/drawing/2014/main" id="{E8205595-8E6F-40C4-A4BD-261C746042EA}"/>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8: Value Case</a:t>
            </a:r>
          </a:p>
        </p:txBody>
      </p:sp>
      <p:pic>
        <p:nvPicPr>
          <p:cNvPr id="8" name="Afbeelding 7">
            <a:extLst>
              <a:ext uri="{FF2B5EF4-FFF2-40B4-BE49-F238E27FC236}">
                <a16:creationId xmlns:a16="http://schemas.microsoft.com/office/drawing/2014/main" id="{00903CFD-2188-4EC7-A817-EDF54E1FAC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928638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Werkwijze</a:t>
            </a:r>
          </a:p>
        </p:txBody>
      </p:sp>
      <p:sp>
        <p:nvSpPr>
          <p:cNvPr id="11" name="Tekstvak 10">
            <a:extLst>
              <a:ext uri="{FF2B5EF4-FFF2-40B4-BE49-F238E27FC236}">
                <a16:creationId xmlns:a16="http://schemas.microsoft.com/office/drawing/2014/main" id="{4EA5FB4D-0A90-456C-9FE5-02306CF6E712}"/>
              </a:ext>
            </a:extLst>
          </p:cNvPr>
          <p:cNvSpPr txBox="1"/>
          <p:nvPr/>
        </p:nvSpPr>
        <p:spPr>
          <a:xfrm>
            <a:off x="657224" y="1844679"/>
            <a:ext cx="9503789" cy="4247317"/>
          </a:xfrm>
          <a:prstGeom prst="rect">
            <a:avLst/>
          </a:prstGeom>
          <a:noFill/>
        </p:spPr>
        <p:txBody>
          <a:bodyPr wrap="square" rtlCol="0">
            <a:spAutoFit/>
          </a:bodyPr>
          <a:lstStyle/>
          <a:p>
            <a:r>
              <a:rPr lang="nl-NL" b="1" dirty="0"/>
              <a:t>Stap 1: </a:t>
            </a:r>
            <a:r>
              <a:rPr lang="nl-NL" dirty="0"/>
              <a:t>Invullen vragenlijsten Value Case</a:t>
            </a:r>
          </a:p>
          <a:p>
            <a:endParaRPr lang="nl-NL" dirty="0"/>
          </a:p>
          <a:p>
            <a:pPr marL="285750" indent="-285750">
              <a:buFont typeface="Wingdings" panose="05000000000000000000" pitchFamily="2" charset="2"/>
              <a:buChar char="§"/>
            </a:pPr>
            <a:r>
              <a:rPr lang="nl-NL" dirty="0"/>
              <a:t>Vragenlijst A: Kerncijfers organisatie</a:t>
            </a:r>
          </a:p>
          <a:p>
            <a:pPr marL="285750" indent="-285750">
              <a:buFont typeface="Wingdings" panose="05000000000000000000" pitchFamily="2" charset="2"/>
              <a:buChar char="§"/>
            </a:pPr>
            <a:r>
              <a:rPr lang="nl-NL" dirty="0"/>
              <a:t>Vragenlijst B: Gegevens gebouw</a:t>
            </a:r>
          </a:p>
          <a:p>
            <a:pPr marL="285750" indent="-285750">
              <a:buFont typeface="Wingdings" panose="05000000000000000000" pitchFamily="2" charset="2"/>
              <a:buChar char="§"/>
            </a:pPr>
            <a:r>
              <a:rPr lang="nl-NL" dirty="0"/>
              <a:t>Vragenlijst C: Exploitatie (energie- en onderhoudskosten)</a:t>
            </a:r>
          </a:p>
          <a:p>
            <a:pPr marL="285750" indent="-285750">
              <a:buFont typeface="Wingdings" panose="05000000000000000000" pitchFamily="2" charset="2"/>
              <a:buChar char="§"/>
            </a:pPr>
            <a:r>
              <a:rPr lang="nl-NL" dirty="0"/>
              <a:t>Vragenlijst D: Kernwaarden / Baten</a:t>
            </a:r>
          </a:p>
          <a:p>
            <a:pPr marL="285750" indent="-285750">
              <a:buFont typeface="Wingdings" panose="05000000000000000000" pitchFamily="2" charset="2"/>
              <a:buChar char="§"/>
            </a:pPr>
            <a:r>
              <a:rPr lang="nl-NL" dirty="0"/>
              <a:t>Vragenlijst E: Aanpassingen aan gebouw en installaties</a:t>
            </a:r>
          </a:p>
          <a:p>
            <a:pPr marL="285750" indent="-285750">
              <a:buFont typeface="Wingdings" panose="05000000000000000000" pitchFamily="2" charset="2"/>
              <a:buChar char="§"/>
            </a:pPr>
            <a:endParaRPr lang="nl-NL" dirty="0"/>
          </a:p>
          <a:p>
            <a:r>
              <a:rPr lang="nl-NL" b="1" dirty="0"/>
              <a:t>Stap 2: </a:t>
            </a:r>
            <a:r>
              <a:rPr lang="nl-NL" dirty="0"/>
              <a:t>Invullen Output Value Case</a:t>
            </a:r>
          </a:p>
          <a:p>
            <a:endParaRPr lang="nl-NL" b="1" dirty="0"/>
          </a:p>
          <a:p>
            <a:pPr marL="285750" indent="-285750">
              <a:buFont typeface="Wingdings" panose="05000000000000000000" pitchFamily="2" charset="2"/>
              <a:buChar char="§"/>
            </a:pPr>
            <a:r>
              <a:rPr lang="nl-NL" dirty="0"/>
              <a:t>Wetenschap versus </a:t>
            </a:r>
            <a:r>
              <a:rPr lang="nl-NL" dirty="0" err="1"/>
              <a:t>Willenschap</a:t>
            </a:r>
            <a:endParaRPr lang="nl-NL" dirty="0"/>
          </a:p>
          <a:p>
            <a:pPr marL="285750" indent="-285750">
              <a:buFont typeface="Wingdings" panose="05000000000000000000" pitchFamily="2" charset="2"/>
              <a:buChar char="§"/>
            </a:pPr>
            <a:r>
              <a:rPr lang="nl-NL" dirty="0"/>
              <a:t>Kiezen van maatregelen</a:t>
            </a:r>
          </a:p>
          <a:p>
            <a:pPr marL="285750" indent="-285750">
              <a:buFont typeface="Wingdings" panose="05000000000000000000" pitchFamily="2" charset="2"/>
              <a:buChar char="§"/>
            </a:pPr>
            <a:r>
              <a:rPr lang="nl-NL" dirty="0"/>
              <a:t>Businesscase per betrokken partij</a:t>
            </a:r>
          </a:p>
          <a:p>
            <a:pPr marL="285750" indent="-285750">
              <a:buFont typeface="Wingdings" panose="05000000000000000000" pitchFamily="2" charset="2"/>
              <a:buChar char="§"/>
            </a:pPr>
            <a:endParaRPr lang="nl-NL" dirty="0"/>
          </a:p>
          <a:p>
            <a:r>
              <a:rPr lang="nl-NL" b="1" dirty="0"/>
              <a:t>Stap 3: </a:t>
            </a:r>
            <a:r>
              <a:rPr lang="nl-NL" dirty="0"/>
              <a:t>Analyseren van de resultaten en eventueel aanpassen van stap 1 of 2.</a:t>
            </a:r>
            <a:endParaRPr lang="nl-NL" b="1" dirty="0"/>
          </a:p>
        </p:txBody>
      </p:sp>
      <p:sp>
        <p:nvSpPr>
          <p:cNvPr id="10" name="Tekstvak 9">
            <a:extLst>
              <a:ext uri="{FF2B5EF4-FFF2-40B4-BE49-F238E27FC236}">
                <a16:creationId xmlns:a16="http://schemas.microsoft.com/office/drawing/2014/main" id="{273AE4DC-7EE7-467C-868B-08BA4AE13541}"/>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8: Value Case</a:t>
            </a:r>
          </a:p>
        </p:txBody>
      </p:sp>
      <p:pic>
        <p:nvPicPr>
          <p:cNvPr id="7" name="Afbeelding 6">
            <a:extLst>
              <a:ext uri="{FF2B5EF4-FFF2-40B4-BE49-F238E27FC236}">
                <a16:creationId xmlns:a16="http://schemas.microsoft.com/office/drawing/2014/main" id="{7CA77B68-86EB-4EC1-BF53-D8843E123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387782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Voorbeeld</a:t>
            </a:r>
          </a:p>
        </p:txBody>
      </p:sp>
      <p:sp>
        <p:nvSpPr>
          <p:cNvPr id="7" name="Tekstvak 6">
            <a:extLst>
              <a:ext uri="{FF2B5EF4-FFF2-40B4-BE49-F238E27FC236}">
                <a16:creationId xmlns:a16="http://schemas.microsoft.com/office/drawing/2014/main" id="{B7A5365B-DADD-4DC7-BFBC-97879B1189D6}"/>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8: Value Case</a:t>
            </a:r>
          </a:p>
        </p:txBody>
      </p:sp>
      <p:pic>
        <p:nvPicPr>
          <p:cNvPr id="8" name="Afbeelding 7">
            <a:extLst>
              <a:ext uri="{FF2B5EF4-FFF2-40B4-BE49-F238E27FC236}">
                <a16:creationId xmlns:a16="http://schemas.microsoft.com/office/drawing/2014/main" id="{5971DAA5-3CA3-4643-B820-6498CCDBB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pic>
        <p:nvPicPr>
          <p:cNvPr id="4" name="Afbeelding 3">
            <a:extLst>
              <a:ext uri="{FF2B5EF4-FFF2-40B4-BE49-F238E27FC236}">
                <a16:creationId xmlns:a16="http://schemas.microsoft.com/office/drawing/2014/main" id="{CD6F7505-B51E-4B25-9473-B386922570BE}"/>
              </a:ext>
            </a:extLst>
          </p:cNvPr>
          <p:cNvPicPr>
            <a:picLocks noChangeAspect="1"/>
          </p:cNvPicPr>
          <p:nvPr/>
        </p:nvPicPr>
        <p:blipFill rotWithShape="1">
          <a:blip r:embed="rId4"/>
          <a:srcRect t="9664"/>
          <a:stretch/>
        </p:blipFill>
        <p:spPr>
          <a:xfrm>
            <a:off x="1746516" y="1407464"/>
            <a:ext cx="8698968" cy="4714966"/>
          </a:xfrm>
          <a:prstGeom prst="rect">
            <a:avLst/>
          </a:prstGeom>
        </p:spPr>
      </p:pic>
    </p:spTree>
    <p:extLst>
      <p:ext uri="{BB962C8B-B14F-4D97-AF65-F5344CB8AC3E}">
        <p14:creationId xmlns:p14="http://schemas.microsoft.com/office/powerpoint/2010/main" val="572370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Output</a:t>
            </a:r>
          </a:p>
        </p:txBody>
      </p:sp>
      <p:pic>
        <p:nvPicPr>
          <p:cNvPr id="3" name="Afbeelding 2">
            <a:extLst>
              <a:ext uri="{FF2B5EF4-FFF2-40B4-BE49-F238E27FC236}">
                <a16:creationId xmlns:a16="http://schemas.microsoft.com/office/drawing/2014/main" id="{BD5DE55F-D34D-4C67-9A3F-18ADB6AE1C21}"/>
              </a:ext>
            </a:extLst>
          </p:cNvPr>
          <p:cNvPicPr>
            <a:picLocks noChangeAspect="1"/>
          </p:cNvPicPr>
          <p:nvPr/>
        </p:nvPicPr>
        <p:blipFill>
          <a:blip r:embed="rId3"/>
          <a:stretch>
            <a:fillRect/>
          </a:stretch>
        </p:blipFill>
        <p:spPr>
          <a:xfrm>
            <a:off x="2200419" y="1878995"/>
            <a:ext cx="7686383" cy="3590350"/>
          </a:xfrm>
          <a:prstGeom prst="rect">
            <a:avLst/>
          </a:prstGeom>
        </p:spPr>
      </p:pic>
      <p:sp>
        <p:nvSpPr>
          <p:cNvPr id="7" name="Tekstvak 6">
            <a:extLst>
              <a:ext uri="{FF2B5EF4-FFF2-40B4-BE49-F238E27FC236}">
                <a16:creationId xmlns:a16="http://schemas.microsoft.com/office/drawing/2014/main" id="{B7A5365B-DADD-4DC7-BFBC-97879B1189D6}"/>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8: Value Case</a:t>
            </a:r>
          </a:p>
        </p:txBody>
      </p:sp>
      <p:pic>
        <p:nvPicPr>
          <p:cNvPr id="8" name="Afbeelding 7">
            <a:extLst>
              <a:ext uri="{FF2B5EF4-FFF2-40B4-BE49-F238E27FC236}">
                <a16:creationId xmlns:a16="http://schemas.microsoft.com/office/drawing/2014/main" id="{5971DAA5-3CA3-4643-B820-6498CCDBB1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338996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709612" y="788302"/>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Projectaanpak</a:t>
            </a:r>
          </a:p>
        </p:txBody>
      </p:sp>
      <p:sp>
        <p:nvSpPr>
          <p:cNvPr id="6" name="Tekstvak 5">
            <a:extLst>
              <a:ext uri="{FF2B5EF4-FFF2-40B4-BE49-F238E27FC236}">
                <a16:creationId xmlns:a16="http://schemas.microsoft.com/office/drawing/2014/main" id="{37886BC5-3A6B-4996-8A77-0900043D723C}"/>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Inleiding</a:t>
            </a:r>
          </a:p>
        </p:txBody>
      </p:sp>
      <p:pic>
        <p:nvPicPr>
          <p:cNvPr id="5" name="Afbeelding 4">
            <a:extLst>
              <a:ext uri="{FF2B5EF4-FFF2-40B4-BE49-F238E27FC236}">
                <a16:creationId xmlns:a16="http://schemas.microsoft.com/office/drawing/2014/main" id="{69F0A86E-B0B7-40F3-9F7A-9CA46798C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299" y="210763"/>
            <a:ext cx="4212177" cy="577539"/>
          </a:xfrm>
          <a:prstGeom prst="rect">
            <a:avLst/>
          </a:prstGeom>
        </p:spPr>
      </p:pic>
      <p:pic>
        <p:nvPicPr>
          <p:cNvPr id="7" name="Afbeelding 6">
            <a:extLst>
              <a:ext uri="{FF2B5EF4-FFF2-40B4-BE49-F238E27FC236}">
                <a16:creationId xmlns:a16="http://schemas.microsoft.com/office/drawing/2014/main" id="{3C4F3F3B-9DD3-41C5-BD98-CBABC1280CF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4509" y="2385035"/>
            <a:ext cx="3826873" cy="3368632"/>
          </a:xfrm>
          <a:prstGeom prst="rect">
            <a:avLst/>
          </a:prstGeom>
          <a:noFill/>
        </p:spPr>
      </p:pic>
      <p:sp>
        <p:nvSpPr>
          <p:cNvPr id="8" name="Tekstvak 7">
            <a:extLst>
              <a:ext uri="{FF2B5EF4-FFF2-40B4-BE49-F238E27FC236}">
                <a16:creationId xmlns:a16="http://schemas.microsoft.com/office/drawing/2014/main" id="{D08FCAD3-C561-4523-BB28-77EB41ED0698}"/>
              </a:ext>
            </a:extLst>
          </p:cNvPr>
          <p:cNvSpPr txBox="1"/>
          <p:nvPr/>
        </p:nvSpPr>
        <p:spPr>
          <a:xfrm>
            <a:off x="6781458" y="1333233"/>
            <a:ext cx="2788584" cy="1477328"/>
          </a:xfrm>
          <a:prstGeom prst="rect">
            <a:avLst/>
          </a:prstGeom>
          <a:noFill/>
          <a:ln w="28575">
            <a:solidFill>
              <a:srgbClr val="00B0F0"/>
            </a:solidFill>
          </a:ln>
        </p:spPr>
        <p:txBody>
          <a:bodyPr wrap="none" rtlCol="0">
            <a:spAutoFit/>
          </a:bodyPr>
          <a:lstStyle/>
          <a:p>
            <a:r>
              <a:rPr lang="nl-NL" b="1" dirty="0"/>
              <a:t>Formuleren van ambities</a:t>
            </a:r>
          </a:p>
          <a:p>
            <a:pPr marL="285750" indent="-285750">
              <a:buFont typeface="Wingdings" panose="05000000000000000000" pitchFamily="2" charset="2"/>
              <a:buChar char="§"/>
            </a:pPr>
            <a:r>
              <a:rPr lang="nl-NL" dirty="0"/>
              <a:t>Tool 1: Interviews</a:t>
            </a:r>
          </a:p>
          <a:p>
            <a:pPr marL="285750" indent="-285750">
              <a:buFont typeface="Wingdings" panose="05000000000000000000" pitchFamily="2" charset="2"/>
              <a:buChar char="§"/>
            </a:pPr>
            <a:r>
              <a:rPr lang="nl-NL" dirty="0"/>
              <a:t>Tool 2:	 Associatiekaarten</a:t>
            </a:r>
          </a:p>
          <a:p>
            <a:pPr marL="285750" indent="-285750">
              <a:buFont typeface="Wingdings" panose="05000000000000000000" pitchFamily="2" charset="2"/>
              <a:buChar char="§"/>
            </a:pPr>
            <a:r>
              <a:rPr lang="nl-NL" dirty="0"/>
              <a:t>Tool 3:	 Survey</a:t>
            </a:r>
          </a:p>
          <a:p>
            <a:pPr marL="285750" indent="-285750">
              <a:buFont typeface="Wingdings" panose="05000000000000000000" pitchFamily="2" charset="2"/>
              <a:buChar char="§"/>
            </a:pPr>
            <a:r>
              <a:rPr lang="nl-NL" dirty="0"/>
              <a:t>Tool 6:	 Krantenartikel</a:t>
            </a:r>
          </a:p>
        </p:txBody>
      </p:sp>
      <p:sp>
        <p:nvSpPr>
          <p:cNvPr id="9" name="Tekstvak 8">
            <a:extLst>
              <a:ext uri="{FF2B5EF4-FFF2-40B4-BE49-F238E27FC236}">
                <a16:creationId xmlns:a16="http://schemas.microsoft.com/office/drawing/2014/main" id="{B641BBCC-8935-4EE8-9646-183A5F368AC3}"/>
              </a:ext>
            </a:extLst>
          </p:cNvPr>
          <p:cNvSpPr txBox="1"/>
          <p:nvPr/>
        </p:nvSpPr>
        <p:spPr>
          <a:xfrm>
            <a:off x="8032875" y="4158546"/>
            <a:ext cx="3531736" cy="923330"/>
          </a:xfrm>
          <a:prstGeom prst="rect">
            <a:avLst/>
          </a:prstGeom>
          <a:noFill/>
          <a:ln w="28575">
            <a:solidFill>
              <a:srgbClr val="00B0F0"/>
            </a:solidFill>
          </a:ln>
        </p:spPr>
        <p:txBody>
          <a:bodyPr wrap="none" rtlCol="0">
            <a:spAutoFit/>
          </a:bodyPr>
          <a:lstStyle/>
          <a:p>
            <a:r>
              <a:rPr lang="nl-NL" b="1" dirty="0"/>
              <a:t>Beheren van kosten</a:t>
            </a:r>
          </a:p>
          <a:p>
            <a:pPr marL="285750" indent="-285750">
              <a:buFont typeface="Wingdings" panose="05000000000000000000" pitchFamily="2" charset="2"/>
              <a:buChar char="§"/>
            </a:pPr>
            <a:r>
              <a:rPr lang="nl-NL" dirty="0"/>
              <a:t>Tool 4:	 Baten-</a:t>
            </a:r>
            <a:r>
              <a:rPr lang="nl-NL" dirty="0" err="1"/>
              <a:t>Baathoudersmodel</a:t>
            </a:r>
            <a:endParaRPr lang="nl-NL" dirty="0"/>
          </a:p>
          <a:p>
            <a:pPr marL="285750" indent="-285750">
              <a:buFont typeface="Wingdings" panose="05000000000000000000" pitchFamily="2" charset="2"/>
              <a:buChar char="§"/>
            </a:pPr>
            <a:r>
              <a:rPr lang="nl-NL" dirty="0"/>
              <a:t>Tool 8:  Value Case</a:t>
            </a:r>
          </a:p>
        </p:txBody>
      </p:sp>
      <p:sp>
        <p:nvSpPr>
          <p:cNvPr id="10" name="Tekstvak 9">
            <a:extLst>
              <a:ext uri="{FF2B5EF4-FFF2-40B4-BE49-F238E27FC236}">
                <a16:creationId xmlns:a16="http://schemas.microsoft.com/office/drawing/2014/main" id="{D4154486-198E-4CAA-BC9B-CEA912237A92}"/>
              </a:ext>
            </a:extLst>
          </p:cNvPr>
          <p:cNvSpPr txBox="1"/>
          <p:nvPr/>
        </p:nvSpPr>
        <p:spPr>
          <a:xfrm>
            <a:off x="709612" y="3373055"/>
            <a:ext cx="2733377" cy="923330"/>
          </a:xfrm>
          <a:prstGeom prst="rect">
            <a:avLst/>
          </a:prstGeom>
          <a:noFill/>
          <a:ln w="28575">
            <a:solidFill>
              <a:srgbClr val="00B0F0"/>
            </a:solidFill>
          </a:ln>
        </p:spPr>
        <p:txBody>
          <a:bodyPr wrap="none" rtlCol="0">
            <a:spAutoFit/>
          </a:bodyPr>
          <a:lstStyle/>
          <a:p>
            <a:r>
              <a:rPr lang="nl-NL" b="1" dirty="0"/>
              <a:t>Juiste projectinrichting</a:t>
            </a:r>
          </a:p>
          <a:p>
            <a:pPr marL="285750" indent="-285750">
              <a:buFont typeface="Wingdings" panose="05000000000000000000" pitchFamily="2" charset="2"/>
              <a:buChar char="§"/>
            </a:pPr>
            <a:r>
              <a:rPr lang="nl-NL" dirty="0"/>
              <a:t>Tool 5: </a:t>
            </a:r>
            <a:r>
              <a:rPr lang="nl-NL" dirty="0" err="1"/>
              <a:t>Future</a:t>
            </a:r>
            <a:r>
              <a:rPr lang="nl-NL" dirty="0"/>
              <a:t> </a:t>
            </a:r>
            <a:r>
              <a:rPr lang="nl-NL" dirty="0" err="1"/>
              <a:t>BackCast</a:t>
            </a:r>
            <a:endParaRPr lang="nl-NL" dirty="0"/>
          </a:p>
          <a:p>
            <a:pPr marL="285750" indent="-285750">
              <a:buFont typeface="Wingdings" panose="05000000000000000000" pitchFamily="2" charset="2"/>
              <a:buChar char="§"/>
            </a:pPr>
            <a:r>
              <a:rPr lang="nl-NL" dirty="0"/>
              <a:t>Tool 7:	 Cirkel van Belang</a:t>
            </a:r>
          </a:p>
        </p:txBody>
      </p:sp>
      <p:cxnSp>
        <p:nvCxnSpPr>
          <p:cNvPr id="11" name="Verbindingslijn: gebogen 10">
            <a:extLst>
              <a:ext uri="{FF2B5EF4-FFF2-40B4-BE49-F238E27FC236}">
                <a16:creationId xmlns:a16="http://schemas.microsoft.com/office/drawing/2014/main" id="{82452F0D-F776-49C2-B559-003EB0D64018}"/>
              </a:ext>
            </a:extLst>
          </p:cNvPr>
          <p:cNvCxnSpPr>
            <a:cxnSpLocks/>
            <a:stCxn id="7" idx="0"/>
            <a:endCxn id="8" idx="1"/>
          </p:cNvCxnSpPr>
          <p:nvPr/>
        </p:nvCxnSpPr>
        <p:spPr>
          <a:xfrm rot="5400000" flipH="1" flipV="1">
            <a:off x="5963133" y="1566710"/>
            <a:ext cx="313138" cy="1323512"/>
          </a:xfrm>
          <a:prstGeom prst="bentConnector2">
            <a:avLst/>
          </a:prstGeom>
          <a:ln w="2857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Verbindingslijn: gebogen 11">
            <a:extLst>
              <a:ext uri="{FF2B5EF4-FFF2-40B4-BE49-F238E27FC236}">
                <a16:creationId xmlns:a16="http://schemas.microsoft.com/office/drawing/2014/main" id="{2D219884-959A-4F58-9864-C4423DDF3DEA}"/>
              </a:ext>
            </a:extLst>
          </p:cNvPr>
          <p:cNvCxnSpPr>
            <a:cxnSpLocks/>
            <a:endCxn id="10" idx="2"/>
          </p:cNvCxnSpPr>
          <p:nvPr/>
        </p:nvCxnSpPr>
        <p:spPr>
          <a:xfrm rot="10800000">
            <a:off x="2076302" y="4296385"/>
            <a:ext cx="1468211" cy="433584"/>
          </a:xfrm>
          <a:prstGeom prst="bentConnector2">
            <a:avLst/>
          </a:prstGeom>
          <a:ln w="2857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Rechte verbindingslijn met pijl 12">
            <a:extLst>
              <a:ext uri="{FF2B5EF4-FFF2-40B4-BE49-F238E27FC236}">
                <a16:creationId xmlns:a16="http://schemas.microsoft.com/office/drawing/2014/main" id="{37A14D8D-22AB-4F2A-93C5-2E9F3D7957F7}"/>
              </a:ext>
            </a:extLst>
          </p:cNvPr>
          <p:cNvCxnSpPr>
            <a:cxnSpLocks/>
            <a:endCxn id="9" idx="1"/>
          </p:cNvCxnSpPr>
          <p:nvPr/>
        </p:nvCxnSpPr>
        <p:spPr>
          <a:xfrm>
            <a:off x="7361908" y="4620211"/>
            <a:ext cx="670967" cy="0"/>
          </a:xfrm>
          <a:prstGeom prst="straightConnector1">
            <a:avLst/>
          </a:prstGeom>
          <a:ln w="2857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9153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D6AA977-30F7-46EA-B408-1273990B2DDD}"/>
              </a:ext>
            </a:extLst>
          </p:cNvPr>
          <p:cNvPicPr>
            <a:picLocks noChangeAspect="1"/>
          </p:cNvPicPr>
          <p:nvPr/>
        </p:nvPicPr>
        <p:blipFill rotWithShape="1">
          <a:blip r:embed="rId3"/>
          <a:srcRect l="-403" r="196"/>
          <a:stretch/>
        </p:blipFill>
        <p:spPr>
          <a:xfrm>
            <a:off x="-41797" y="2993717"/>
            <a:ext cx="12275594" cy="3864283"/>
          </a:xfrm>
          <a:prstGeom prst="rect">
            <a:avLst/>
          </a:prstGeom>
          <a:ln>
            <a:noFill/>
          </a:ln>
          <a:effectLst/>
        </p:spPr>
      </p:pic>
      <p:sp>
        <p:nvSpPr>
          <p:cNvPr id="3" name="Subtitel 2">
            <a:extLst>
              <a:ext uri="{FF2B5EF4-FFF2-40B4-BE49-F238E27FC236}">
                <a16:creationId xmlns:a16="http://schemas.microsoft.com/office/drawing/2014/main" id="{3902D97B-B3A5-4723-92DA-D3BB12BDECBA}"/>
              </a:ext>
            </a:extLst>
          </p:cNvPr>
          <p:cNvSpPr>
            <a:spLocks noGrp="1"/>
          </p:cNvSpPr>
          <p:nvPr>
            <p:ph idx="1"/>
          </p:nvPr>
        </p:nvSpPr>
        <p:spPr>
          <a:xfrm>
            <a:off x="523875" y="0"/>
            <a:ext cx="5122319" cy="3064183"/>
          </a:xfrm>
        </p:spPr>
        <p:txBody>
          <a:bodyPr rtlCol="0">
            <a:normAutofit lnSpcReduction="10000"/>
          </a:bodyPr>
          <a:lstStyle/>
          <a:p>
            <a:pPr marL="0" indent="0" algn="ctr" rtl="0">
              <a:buNone/>
            </a:pPr>
            <a:endParaRPr lang="nl-NL" sz="4500" dirty="0">
              <a:solidFill>
                <a:schemeClr val="tx1"/>
              </a:solidFill>
              <a:latin typeface="Times New Roman" panose="02020603050405020304" pitchFamily="18" charset="0"/>
              <a:cs typeface="Times New Roman" panose="02020603050405020304" pitchFamily="18" charset="0"/>
            </a:endParaRPr>
          </a:p>
          <a:p>
            <a:pPr marL="0" indent="0" algn="ctr" rtl="0">
              <a:buNone/>
            </a:pPr>
            <a:r>
              <a:rPr lang="nl-NL" sz="4500" dirty="0">
                <a:solidFill>
                  <a:schemeClr val="tx1"/>
                </a:solidFill>
                <a:latin typeface="Times New Roman" panose="02020603050405020304" pitchFamily="18" charset="0"/>
                <a:cs typeface="Times New Roman" panose="02020603050405020304" pitchFamily="18" charset="0"/>
              </a:rPr>
              <a:t>Tool 1: Interviews</a:t>
            </a:r>
          </a:p>
          <a:p>
            <a:pPr marL="685800" indent="-685800">
              <a:buFont typeface="Wingdings" panose="05000000000000000000" pitchFamily="2" charset="2"/>
              <a:buChar char="§"/>
            </a:pPr>
            <a:r>
              <a:rPr lang="nl-NL" sz="2100" dirty="0">
                <a:solidFill>
                  <a:schemeClr val="tx1"/>
                </a:solidFill>
              </a:rPr>
              <a:t>Benodigdheden</a:t>
            </a:r>
          </a:p>
          <a:p>
            <a:pPr marL="685800" indent="-685800">
              <a:buFont typeface="Wingdings" panose="05000000000000000000" pitchFamily="2" charset="2"/>
              <a:buChar char="§"/>
            </a:pPr>
            <a:r>
              <a:rPr lang="nl-NL" sz="2100" dirty="0">
                <a:solidFill>
                  <a:schemeClr val="tx1"/>
                </a:solidFill>
              </a:rPr>
              <a:t>Doel</a:t>
            </a:r>
          </a:p>
          <a:p>
            <a:pPr marL="685800" indent="-685800">
              <a:buFont typeface="Wingdings" panose="05000000000000000000" pitchFamily="2" charset="2"/>
              <a:buChar char="§"/>
            </a:pPr>
            <a:r>
              <a:rPr lang="nl-NL" sz="2100" dirty="0">
                <a:solidFill>
                  <a:schemeClr val="tx1"/>
                </a:solidFill>
              </a:rPr>
              <a:t>Werkwijze</a:t>
            </a:r>
          </a:p>
          <a:p>
            <a:pPr marL="685800" indent="-685800">
              <a:buFont typeface="Wingdings" panose="05000000000000000000" pitchFamily="2" charset="2"/>
              <a:buChar char="§"/>
            </a:pPr>
            <a:r>
              <a:rPr lang="nl-NL" sz="2100" dirty="0">
                <a:solidFill>
                  <a:schemeClr val="tx1"/>
                </a:solidFill>
              </a:rPr>
              <a:t>Output</a:t>
            </a:r>
          </a:p>
          <a:p>
            <a:pPr algn="ctr" rtl="0"/>
            <a:endParaRPr lang="nl-NL" sz="4500" b="1" dirty="0">
              <a:solidFill>
                <a:schemeClr val="tx1"/>
              </a:solidFill>
              <a:latin typeface="Times New Roman" panose="02020603050405020304" pitchFamily="18" charset="0"/>
              <a:cs typeface="Times New Roman" panose="02020603050405020304" pitchFamily="18" charset="0"/>
            </a:endParaRPr>
          </a:p>
          <a:p>
            <a:pPr algn="ctr" rtl="0"/>
            <a:endParaRPr lang="nl-NL" sz="4500" b="1" dirty="0">
              <a:solidFill>
                <a:schemeClr val="tx1"/>
              </a:solidFill>
              <a:latin typeface="Times New Roman" panose="02020603050405020304" pitchFamily="18" charset="0"/>
              <a:cs typeface="Times New Roman" panose="02020603050405020304" pitchFamily="18" charset="0"/>
            </a:endParaRPr>
          </a:p>
        </p:txBody>
      </p:sp>
      <p:pic>
        <p:nvPicPr>
          <p:cNvPr id="7" name="Afbeelding 6">
            <a:extLst>
              <a:ext uri="{FF2B5EF4-FFF2-40B4-BE49-F238E27FC236}">
                <a16:creationId xmlns:a16="http://schemas.microsoft.com/office/drawing/2014/main" id="{0BD42021-B610-46BA-A1D7-BE73B9339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771362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787148"/>
            <a:ext cx="10772775" cy="1345146"/>
          </a:xfrm>
        </p:spPr>
        <p:txBody>
          <a:bodyPr rtlCol="0" anchor="ctr">
            <a:normAutofit/>
          </a:bodyPr>
          <a:lstStyle/>
          <a:p>
            <a:r>
              <a:rPr lang="nl-NL" dirty="0">
                <a:latin typeface="Times New Roman" panose="02020603050405020304" pitchFamily="18" charset="0"/>
                <a:cs typeface="Times New Roman" panose="02020603050405020304" pitchFamily="18" charset="0"/>
              </a:rPr>
              <a:t>Interviews</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	</a:t>
            </a:r>
            <a:r>
              <a:rPr lang="nl-NL" sz="3300" i="1" dirty="0">
                <a:solidFill>
                  <a:srgbClr val="00B0F0"/>
                </a:solidFill>
                <a:latin typeface="Times New Roman" panose="02020603050405020304" pitchFamily="18" charset="0"/>
                <a:cs typeface="Times New Roman" panose="02020603050405020304" pitchFamily="18" charset="0"/>
              </a:rPr>
              <a:t>Wat vindt iedereen nu écht?</a:t>
            </a:r>
          </a:p>
        </p:txBody>
      </p:sp>
      <p:pic>
        <p:nvPicPr>
          <p:cNvPr id="6" name="Tijdelijke aanduiding voor inhoud 5" descr="Afbeelding met object, klok&#10;&#10;Automatisch gegenereerde beschrijving">
            <a:extLst>
              <a:ext uri="{FF2B5EF4-FFF2-40B4-BE49-F238E27FC236}">
                <a16:creationId xmlns:a16="http://schemas.microsoft.com/office/drawing/2014/main" id="{5344755D-28C1-4348-82D0-34C812C8DEF6}"/>
              </a:ext>
            </a:extLst>
          </p:cNvPr>
          <p:cNvPicPr>
            <a:picLocks noGrp="1" noChangeAspect="1"/>
          </p:cNvPicPr>
          <p:nvPr>
            <p:ph sz="half" idx="2"/>
          </p:nvPr>
        </p:nvPicPr>
        <p:blipFill>
          <a:blip r:embed="rId3"/>
          <a:stretch>
            <a:fillRect/>
          </a:stretch>
        </p:blipFill>
        <p:spPr>
          <a:xfrm>
            <a:off x="1386076" y="2795687"/>
            <a:ext cx="1480858" cy="1480858"/>
          </a:xfrm>
          <a:noFill/>
        </p:spPr>
      </p:pic>
      <p:pic>
        <p:nvPicPr>
          <p:cNvPr id="8" name="Afbeelding 7">
            <a:extLst>
              <a:ext uri="{FF2B5EF4-FFF2-40B4-BE49-F238E27FC236}">
                <a16:creationId xmlns:a16="http://schemas.microsoft.com/office/drawing/2014/main" id="{AC78088F-9488-4999-BE04-0C2F5470BA45}"/>
              </a:ext>
            </a:extLst>
          </p:cNvPr>
          <p:cNvPicPr>
            <a:picLocks noChangeAspect="1"/>
          </p:cNvPicPr>
          <p:nvPr/>
        </p:nvPicPr>
        <p:blipFill rotWithShape="1">
          <a:blip r:embed="rId4"/>
          <a:srcRect t="11563" b="11140"/>
          <a:stretch/>
        </p:blipFill>
        <p:spPr>
          <a:xfrm>
            <a:off x="4889527" y="2702207"/>
            <a:ext cx="2185458" cy="1689294"/>
          </a:xfrm>
          <a:prstGeom prst="rect">
            <a:avLst/>
          </a:prstGeom>
          <a:noFill/>
        </p:spPr>
      </p:pic>
      <p:pic>
        <p:nvPicPr>
          <p:cNvPr id="11" name="Afbeelding 10" descr="Afbeelding met tafelgerei, object, bord, tekening&#10;&#10;Automatisch gegenereerde beschrijving">
            <a:extLst>
              <a:ext uri="{FF2B5EF4-FFF2-40B4-BE49-F238E27FC236}">
                <a16:creationId xmlns:a16="http://schemas.microsoft.com/office/drawing/2014/main" id="{5AAD5620-A33C-4BF2-BA0D-D84274196272}"/>
              </a:ext>
            </a:extLst>
          </p:cNvPr>
          <p:cNvPicPr>
            <a:picLocks noChangeAspect="1"/>
          </p:cNvPicPr>
          <p:nvPr/>
        </p:nvPicPr>
        <p:blipFill>
          <a:blip r:embed="rId5"/>
          <a:stretch>
            <a:fillRect/>
          </a:stretch>
        </p:blipFill>
        <p:spPr>
          <a:xfrm>
            <a:off x="8946084" y="2795686"/>
            <a:ext cx="1480859" cy="1480859"/>
          </a:xfrm>
          <a:prstGeom prst="rect">
            <a:avLst/>
          </a:prstGeom>
        </p:spPr>
      </p:pic>
      <p:sp>
        <p:nvSpPr>
          <p:cNvPr id="12" name="Tekstvak 11">
            <a:extLst>
              <a:ext uri="{FF2B5EF4-FFF2-40B4-BE49-F238E27FC236}">
                <a16:creationId xmlns:a16="http://schemas.microsoft.com/office/drawing/2014/main" id="{606E90AA-CAA6-4DD1-9198-B5491D22013D}"/>
              </a:ext>
            </a:extLst>
          </p:cNvPr>
          <p:cNvSpPr txBox="1"/>
          <p:nvPr/>
        </p:nvSpPr>
        <p:spPr>
          <a:xfrm>
            <a:off x="657224" y="4520879"/>
            <a:ext cx="3026406" cy="492443"/>
          </a:xfrm>
          <a:prstGeom prst="rect">
            <a:avLst/>
          </a:prstGeom>
          <a:noFill/>
        </p:spPr>
        <p:txBody>
          <a:bodyPr wrap="none" rtlCol="0">
            <a:spAutoFit/>
          </a:bodyPr>
          <a:lstStyle/>
          <a:p>
            <a:r>
              <a:rPr lang="nl-NL" sz="2600" dirty="0"/>
              <a:t>1,5 uur per interview</a:t>
            </a:r>
          </a:p>
        </p:txBody>
      </p:sp>
      <p:sp>
        <p:nvSpPr>
          <p:cNvPr id="16" name="Tekstvak 15">
            <a:extLst>
              <a:ext uri="{FF2B5EF4-FFF2-40B4-BE49-F238E27FC236}">
                <a16:creationId xmlns:a16="http://schemas.microsoft.com/office/drawing/2014/main" id="{5A262D6D-6041-4EC7-A677-20B9BE54B20F}"/>
              </a:ext>
            </a:extLst>
          </p:cNvPr>
          <p:cNvSpPr txBox="1"/>
          <p:nvPr/>
        </p:nvSpPr>
        <p:spPr>
          <a:xfrm>
            <a:off x="4625468" y="4520879"/>
            <a:ext cx="2449517" cy="492443"/>
          </a:xfrm>
          <a:prstGeom prst="rect">
            <a:avLst/>
          </a:prstGeom>
          <a:noFill/>
        </p:spPr>
        <p:txBody>
          <a:bodyPr wrap="none" rtlCol="0">
            <a:spAutoFit/>
          </a:bodyPr>
          <a:lstStyle/>
          <a:p>
            <a:r>
              <a:rPr lang="nl-NL" sz="2600" dirty="0"/>
              <a:t>&gt;3 Medewerkers</a:t>
            </a:r>
          </a:p>
        </p:txBody>
      </p:sp>
      <p:sp>
        <p:nvSpPr>
          <p:cNvPr id="17" name="Tekstvak 16">
            <a:extLst>
              <a:ext uri="{FF2B5EF4-FFF2-40B4-BE49-F238E27FC236}">
                <a16:creationId xmlns:a16="http://schemas.microsoft.com/office/drawing/2014/main" id="{88B74D83-9711-44DD-90B7-1F78E044FF16}"/>
              </a:ext>
            </a:extLst>
          </p:cNvPr>
          <p:cNvSpPr txBox="1"/>
          <p:nvPr/>
        </p:nvSpPr>
        <p:spPr>
          <a:xfrm>
            <a:off x="8949884" y="4520879"/>
            <a:ext cx="1602683" cy="492443"/>
          </a:xfrm>
          <a:prstGeom prst="rect">
            <a:avLst/>
          </a:prstGeom>
          <a:noFill/>
        </p:spPr>
        <p:txBody>
          <a:bodyPr wrap="none" rtlCol="0">
            <a:spAutoFit/>
          </a:bodyPr>
          <a:lstStyle/>
          <a:p>
            <a:r>
              <a:rPr lang="nl-NL" sz="2600" dirty="0"/>
              <a:t>Vragenlijst</a:t>
            </a:r>
          </a:p>
        </p:txBody>
      </p:sp>
      <p:sp>
        <p:nvSpPr>
          <p:cNvPr id="19" name="Tekstvak 18">
            <a:extLst>
              <a:ext uri="{FF2B5EF4-FFF2-40B4-BE49-F238E27FC236}">
                <a16:creationId xmlns:a16="http://schemas.microsoft.com/office/drawing/2014/main" id="{2B598A9C-1781-47BC-8C02-3B977A4D46D2}"/>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1: Interviews</a:t>
            </a:r>
          </a:p>
        </p:txBody>
      </p:sp>
      <p:pic>
        <p:nvPicPr>
          <p:cNvPr id="13" name="Afbeelding 12">
            <a:extLst>
              <a:ext uri="{FF2B5EF4-FFF2-40B4-BE49-F238E27FC236}">
                <a16:creationId xmlns:a16="http://schemas.microsoft.com/office/drawing/2014/main" id="{AE872D5C-8AB7-48FC-9607-B6D323BB5B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1122440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186C8-8AF5-4258-A684-57CF33F52F72}"/>
              </a:ext>
            </a:extLst>
          </p:cNvPr>
          <p:cNvSpPr>
            <a:spLocks noGrp="1"/>
          </p:cNvSpPr>
          <p:nvPr>
            <p:ph type="title"/>
          </p:nvPr>
        </p:nvSpPr>
        <p:spPr>
          <a:xfrm>
            <a:off x="657224" y="499533"/>
            <a:ext cx="10772775" cy="1345146"/>
          </a:xfrm>
        </p:spPr>
        <p:txBody>
          <a:bodyPr rtlCol="0">
            <a:normAutofit/>
          </a:bodyPr>
          <a:lstStyle/>
          <a:p>
            <a:r>
              <a:rPr lang="nl-NL" dirty="0">
                <a:latin typeface="Times New Roman" panose="02020603050405020304" pitchFamily="18" charset="0"/>
                <a:cs typeface="Times New Roman" panose="02020603050405020304" pitchFamily="18" charset="0"/>
              </a:rPr>
              <a:t>Doel</a:t>
            </a:r>
          </a:p>
        </p:txBody>
      </p:sp>
      <p:sp>
        <p:nvSpPr>
          <p:cNvPr id="7" name="Tekstvak 6">
            <a:extLst>
              <a:ext uri="{FF2B5EF4-FFF2-40B4-BE49-F238E27FC236}">
                <a16:creationId xmlns:a16="http://schemas.microsoft.com/office/drawing/2014/main" id="{46D5D12C-0A01-4B22-BB32-4C79710E2816}"/>
              </a:ext>
            </a:extLst>
          </p:cNvPr>
          <p:cNvSpPr txBox="1"/>
          <p:nvPr/>
        </p:nvSpPr>
        <p:spPr>
          <a:xfrm>
            <a:off x="657224" y="1899839"/>
            <a:ext cx="9503789" cy="1200329"/>
          </a:xfrm>
          <a:prstGeom prst="rect">
            <a:avLst/>
          </a:prstGeom>
          <a:noFill/>
        </p:spPr>
        <p:txBody>
          <a:bodyPr wrap="square" rtlCol="0">
            <a:spAutoFit/>
          </a:bodyPr>
          <a:lstStyle/>
          <a:p>
            <a:r>
              <a:rPr lang="nl-NL" dirty="0"/>
              <a:t>De projectleider zal voorafgaand aan de bijeenkomst een aantal medewerkers interviewen welke deel uitmaken van het projectteam. Het doel hiervan is om inzicht te krijgen in de procespijlers van de organisatie op gebied van technische inhoud, proces en financiële kaders. De ervaring leert dat een individueel gesprek meer oplevert dan in groepsverband. </a:t>
            </a:r>
          </a:p>
        </p:txBody>
      </p:sp>
      <p:pic>
        <p:nvPicPr>
          <p:cNvPr id="9" name="Afbeelding 8">
            <a:extLst>
              <a:ext uri="{FF2B5EF4-FFF2-40B4-BE49-F238E27FC236}">
                <a16:creationId xmlns:a16="http://schemas.microsoft.com/office/drawing/2014/main" id="{B4FEC09E-C8F5-4C05-9C05-4C4DEFD47FD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2782" y="3155328"/>
            <a:ext cx="3021658" cy="2633641"/>
          </a:xfrm>
          <a:prstGeom prst="rect">
            <a:avLst/>
          </a:prstGeom>
          <a:noFill/>
        </p:spPr>
      </p:pic>
      <p:sp>
        <p:nvSpPr>
          <p:cNvPr id="12" name="Tekstvak 11">
            <a:extLst>
              <a:ext uri="{FF2B5EF4-FFF2-40B4-BE49-F238E27FC236}">
                <a16:creationId xmlns:a16="http://schemas.microsoft.com/office/drawing/2014/main" id="{36D6A4E0-52A8-4482-BC61-94AB1544824C}"/>
              </a:ext>
            </a:extLst>
          </p:cNvPr>
          <p:cNvSpPr txBox="1"/>
          <p:nvPr/>
        </p:nvSpPr>
        <p:spPr>
          <a:xfrm>
            <a:off x="0" y="6122430"/>
            <a:ext cx="12192000" cy="369332"/>
          </a:xfrm>
          <a:prstGeom prst="rect">
            <a:avLst/>
          </a:prstGeom>
          <a:solidFill>
            <a:srgbClr val="98012E"/>
          </a:solidFill>
        </p:spPr>
        <p:txBody>
          <a:bodyPr wrap="square" rtlCol="0">
            <a:spAutoFit/>
          </a:bodyPr>
          <a:lstStyle/>
          <a:p>
            <a:r>
              <a:rPr lang="nl-NL" b="1" dirty="0">
                <a:solidFill>
                  <a:schemeClr val="bg1"/>
                </a:solidFill>
              </a:rPr>
              <a:t>	Tool 1: Interviews</a:t>
            </a:r>
          </a:p>
        </p:txBody>
      </p:sp>
      <p:pic>
        <p:nvPicPr>
          <p:cNvPr id="8" name="Afbeelding 7">
            <a:extLst>
              <a:ext uri="{FF2B5EF4-FFF2-40B4-BE49-F238E27FC236}">
                <a16:creationId xmlns:a16="http://schemas.microsoft.com/office/drawing/2014/main" id="{AD662CDC-A41C-42BF-9F14-68E809F5A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99" y="542814"/>
            <a:ext cx="4212177" cy="577539"/>
          </a:xfrm>
          <a:prstGeom prst="rect">
            <a:avLst/>
          </a:prstGeom>
        </p:spPr>
      </p:pic>
    </p:spTree>
    <p:extLst>
      <p:ext uri="{BB962C8B-B14F-4D97-AF65-F5344CB8AC3E}">
        <p14:creationId xmlns:p14="http://schemas.microsoft.com/office/powerpoint/2010/main" val="388639241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2738</Words>
  <Application>Microsoft Office PowerPoint</Application>
  <PresentationFormat>Breedbeeld</PresentationFormat>
  <Paragraphs>405</Paragraphs>
  <Slides>54</Slides>
  <Notes>54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54</vt:i4>
      </vt:variant>
    </vt:vector>
  </HeadingPairs>
  <TitlesOfParts>
    <vt:vector size="60" baseType="lpstr">
      <vt:lpstr>Arial</vt:lpstr>
      <vt:lpstr>Calibri</vt:lpstr>
      <vt:lpstr>Calibri Light</vt:lpstr>
      <vt:lpstr>Times New Roman</vt:lpstr>
      <vt:lpstr>Wingdings</vt:lpstr>
      <vt:lpstr>Kantoorthema</vt:lpstr>
      <vt:lpstr>PowerPoint-presentatie</vt:lpstr>
      <vt:lpstr>Inhoud</vt:lpstr>
      <vt:lpstr>PowerPoint-presentatie</vt:lpstr>
      <vt:lpstr>Aanleiding toolbox</vt:lpstr>
      <vt:lpstr>Doelstelling</vt:lpstr>
      <vt:lpstr>Projectaanpak</vt:lpstr>
      <vt:lpstr>PowerPoint-presentatie</vt:lpstr>
      <vt:lpstr>Interviews  Wat vindt iedereen nu écht?</vt:lpstr>
      <vt:lpstr>Doel</vt:lpstr>
      <vt:lpstr>Werkwijze</vt:lpstr>
      <vt:lpstr>Output</vt:lpstr>
      <vt:lpstr>PowerPoint-presentatie</vt:lpstr>
      <vt:lpstr>Inspiratiekaarten  Wie is wie?</vt:lpstr>
      <vt:lpstr>Doel</vt:lpstr>
      <vt:lpstr>Voorbeeld</vt:lpstr>
      <vt:lpstr>Werkwijze</vt:lpstr>
      <vt:lpstr>Werkwijze</vt:lpstr>
      <vt:lpstr>Werkwijze</vt:lpstr>
      <vt:lpstr>Output</vt:lpstr>
      <vt:lpstr>PowerPoint-presentatie</vt:lpstr>
      <vt:lpstr>Tool 3: Survey  Vragen staat vrij</vt:lpstr>
      <vt:lpstr>Doel</vt:lpstr>
      <vt:lpstr>Werkwijze</vt:lpstr>
      <vt:lpstr>Voorbeeld</vt:lpstr>
      <vt:lpstr>Output</vt:lpstr>
      <vt:lpstr>PowerPoint-presentatie</vt:lpstr>
      <vt:lpstr>Baten – Baathoudersmodel  Hoe lopen de kasstromen?</vt:lpstr>
      <vt:lpstr>PowerPoint-presentatie</vt:lpstr>
      <vt:lpstr>Werkwijze</vt:lpstr>
      <vt:lpstr>Output</vt:lpstr>
      <vt:lpstr>PowerPoint-presentatie</vt:lpstr>
      <vt:lpstr>Future BackCast  De toekomst voorspellen</vt:lpstr>
      <vt:lpstr>Doel</vt:lpstr>
      <vt:lpstr>Werkwijze</vt:lpstr>
      <vt:lpstr>Werkwijze</vt:lpstr>
      <vt:lpstr>Output</vt:lpstr>
      <vt:lpstr>PowerPoint-presentatie</vt:lpstr>
      <vt:lpstr>Krantenartikel  Durf te dromen</vt:lpstr>
      <vt:lpstr>Doel</vt:lpstr>
      <vt:lpstr>Werkwijze</vt:lpstr>
      <vt:lpstr>Voorbeeld</vt:lpstr>
      <vt:lpstr>Output</vt:lpstr>
      <vt:lpstr>PowerPoint-presentatie</vt:lpstr>
      <vt:lpstr>Cirkel van belang  Inzicht in elkaars belangen</vt:lpstr>
      <vt:lpstr>Doel</vt:lpstr>
      <vt:lpstr>Werkwijze</vt:lpstr>
      <vt:lpstr>Werkwijze</vt:lpstr>
      <vt:lpstr>Output</vt:lpstr>
      <vt:lpstr>PowerPoint-presentatie</vt:lpstr>
      <vt:lpstr>Value Case  Meten is weten</vt:lpstr>
      <vt:lpstr>Doel</vt:lpstr>
      <vt:lpstr>Werkwijze</vt:lpstr>
      <vt:lpstr>Voorbeeld</vt:lpstr>
      <vt:lpstr>Output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Hanne Spekreijse | Alba Concepts</dc:creator>
  <cp:lastModifiedBy>Hanne Spekreijse | Alba Concepts</cp:lastModifiedBy>
  <cp:revision>6</cp:revision>
  <dcterms:created xsi:type="dcterms:W3CDTF">2020-04-15T10:11:04Z</dcterms:created>
  <dcterms:modified xsi:type="dcterms:W3CDTF">2020-05-19T08:06:17Z</dcterms:modified>
</cp:coreProperties>
</file>